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29"/>
  </p:notesMasterIdLst>
  <p:sldIdLst>
    <p:sldId id="256" r:id="rId2"/>
    <p:sldId id="257" r:id="rId3"/>
    <p:sldId id="258" r:id="rId4"/>
    <p:sldId id="259" r:id="rId5"/>
    <p:sldId id="260" r:id="rId6"/>
    <p:sldId id="261" r:id="rId7"/>
    <p:sldId id="262" r:id="rId8"/>
    <p:sldId id="263" r:id="rId9"/>
    <p:sldId id="274" r:id="rId10"/>
    <p:sldId id="273" r:id="rId11"/>
    <p:sldId id="264" r:id="rId12"/>
    <p:sldId id="265" r:id="rId13"/>
    <p:sldId id="279" r:id="rId14"/>
    <p:sldId id="280" r:id="rId15"/>
    <p:sldId id="281" r:id="rId16"/>
    <p:sldId id="282" r:id="rId17"/>
    <p:sldId id="283" r:id="rId18"/>
    <p:sldId id="275" r:id="rId19"/>
    <p:sldId id="276" r:id="rId20"/>
    <p:sldId id="267" r:id="rId21"/>
    <p:sldId id="268" r:id="rId22"/>
    <p:sldId id="269" r:id="rId23"/>
    <p:sldId id="270" r:id="rId24"/>
    <p:sldId id="271" r:id="rId25"/>
    <p:sldId id="272" r:id="rId26"/>
    <p:sldId id="277" r:id="rId27"/>
    <p:sldId id="278"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E297D7-4079-4C89-A1E2-5C55A8DEC6CC}" v="781" dt="2021-08-07T03:31:06.7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2" d="100"/>
          <a:sy n="62" d="100"/>
        </p:scale>
        <p:origin x="1400"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30T05:58:31.99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30T05:58:32.572"/>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30T05:58:43.078"/>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6348,'121'-140,"-60"65,51-64,90-98,-70 108,215-164,183-65,-425 300,3 4,2 5,123-37,362-92,-147 88,-306 70,170-2,294 30,-493 4,135 30,108 44,-228-53,11 4,-2 6,224 103,-28 3,283 122,-420-189,80 44,84 68,-75-35,-156-103,198 59,-178-67,489 141,-217-81,502 110,-460-146,0-47,-358-22,453-1,-399-9,237-42,-231 17,-2-7,224-85,-182 34,202-124,-291 145,132-104,88-108,231-275,-374 358,166-177,-88 90,438-493,-497 539,-44 50,415-443,-118 208,19 22,-381 317,60-45,323-196,37 44,19 42,-13 51,13 40,-379 117,1 8,221-6,-183 30,315 38,-286 11,-20-2,-159-36,-1 2,-1 2,62 28,58 17,-35-8,-104-37,2-2,0-1,57 12,-77-22,-2-1,0 1,0 0,-1 0,1 1,-1 1,19 8,-29-11,0-1,0 0,0 0,0 0,0 0,0 0,0 0,0 0,0 0,0 0,0 0,0 0,0 0,0 0,0 0,0 0,0 0,0 0,0 0,-1 0,1 0,0 0,0 0,0 0,0 1,0-1,0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02B3B1-4144-47A4-A1FB-9E59EEEF007A}" type="datetimeFigureOut">
              <a:rPr lang="en-US" smtClean="0"/>
              <a:t>4/25/2023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968F7C-3087-4615-A0AB-C84D1E0A5CBF}" type="slidenum">
              <a:rPr lang="en-US" smtClean="0"/>
              <a:t>‹#›</a:t>
            </a:fld>
            <a:endParaRPr lang="en-US"/>
          </a:p>
        </p:txBody>
      </p:sp>
    </p:spTree>
    <p:extLst>
      <p:ext uri="{BB962C8B-B14F-4D97-AF65-F5344CB8AC3E}">
        <p14:creationId xmlns:p14="http://schemas.microsoft.com/office/powerpoint/2010/main" val="2514683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3112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522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202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8535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0909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783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89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9164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8307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55181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3705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4/25/2023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0459181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customXml" Target="../ink/ink3.xml"/><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6700" y="1524000"/>
            <a:ext cx="8610600" cy="4724400"/>
          </a:xfrm>
        </p:spPr>
        <p:txBody>
          <a:bodyPr vert="horz" lIns="91440" tIns="45720" rIns="91440" bIns="45720" rtlCol="0" anchor="t">
            <a:normAutofit/>
          </a:bodyPr>
          <a:lstStyle/>
          <a:p>
            <a:r>
              <a:rPr lang="en-US" b="1" dirty="0">
                <a:latin typeface="Times New Roman"/>
                <a:cs typeface="Times New Roman"/>
              </a:rPr>
              <a:t>Department of Computer  Engineering</a:t>
            </a:r>
            <a:endParaRPr lang="en-US" dirty="0">
              <a:ea typeface="+mn-lt"/>
              <a:cs typeface="Times New Roman"/>
            </a:endParaRPr>
          </a:p>
          <a:p>
            <a:endParaRPr lang="en-US" sz="2000" b="1" dirty="0">
              <a:latin typeface="Times New Roman"/>
              <a:cs typeface="Times New Roman" panose="02020603050405020304" pitchFamily="18" charset="0"/>
            </a:endParaRPr>
          </a:p>
          <a:p>
            <a:endParaRPr lang="en-US" sz="1600" b="1" dirty="0">
              <a:latin typeface="Times New Roman"/>
              <a:cs typeface="Times New Roman"/>
            </a:endParaRPr>
          </a:p>
          <a:p>
            <a:r>
              <a:rPr lang="en-US" sz="1600" b="1" dirty="0">
                <a:latin typeface="Times New Roman"/>
                <a:cs typeface="Times New Roman"/>
              </a:rPr>
              <a:t>Project  Presentation on: </a:t>
            </a:r>
            <a:r>
              <a:rPr lang="en-US" sz="1600" dirty="0">
                <a:latin typeface="Times New Roman"/>
                <a:cs typeface="Times New Roman"/>
              </a:rPr>
              <a:t>Deep Learning </a:t>
            </a:r>
          </a:p>
          <a:p>
            <a:endParaRPr lang="en-US" sz="2000" b="1" dirty="0">
              <a:latin typeface="Times New Roman"/>
              <a:cs typeface="Times New Roman" panose="02020603050405020304" pitchFamily="18" charset="0"/>
            </a:endParaRPr>
          </a:p>
          <a:p>
            <a:r>
              <a:rPr lang="en-US" sz="1800" b="1" dirty="0">
                <a:latin typeface="Times New Roman"/>
                <a:cs typeface="Times New Roman"/>
              </a:rPr>
              <a:t>Project Title: </a:t>
            </a:r>
            <a:r>
              <a:rPr lang="en-IN" sz="1800" b="1" dirty="0">
                <a:latin typeface="Times New Roman"/>
                <a:cs typeface="Times New Roman"/>
              </a:rPr>
              <a:t>“LEAF DISEASE DETECTION USING CNN”</a:t>
            </a:r>
            <a:endParaRPr lang="en-IN" sz="1800" dirty="0">
              <a:latin typeface="Times New Roman"/>
              <a:cs typeface="Times New Roman"/>
            </a:endParaRPr>
          </a:p>
          <a:p>
            <a:r>
              <a:rPr lang="en-US" sz="2000" dirty="0">
                <a:latin typeface="Times New Roman"/>
                <a:cs typeface="Times New Roman"/>
              </a:rPr>
              <a:t>                        </a:t>
            </a:r>
            <a:endParaRPr lang="en-US" sz="2000" dirty="0">
              <a:latin typeface="Times New Roman"/>
              <a:cs typeface="Times New Roman" panose="02020603050405020304" pitchFamily="18" charset="0"/>
            </a:endParaRPr>
          </a:p>
          <a:p>
            <a:pPr algn="l"/>
            <a:r>
              <a:rPr lang="en-US" sz="1800" b="1" dirty="0">
                <a:latin typeface="Times New Roman"/>
                <a:cs typeface="Times New Roman"/>
              </a:rPr>
              <a:t>                                                                                                                   </a:t>
            </a:r>
            <a:endParaRPr lang="en-US" dirty="0">
              <a:latin typeface="Calibri" panose="020F0502020204030204"/>
              <a:cs typeface="Calibri" panose="020F0502020204030204"/>
            </a:endParaRPr>
          </a:p>
          <a:p>
            <a:pPr algn="l"/>
            <a:r>
              <a:rPr lang="en-US" sz="1800" b="1" dirty="0">
                <a:latin typeface="Bahnschrift"/>
                <a:cs typeface="Times New Roman"/>
              </a:rPr>
              <a:t>                                                                                                        </a:t>
            </a:r>
            <a:endParaRPr lang="en-US" dirty="0">
              <a:latin typeface="Calibri" panose="020F0502020204030204"/>
              <a:cs typeface="Calibri"/>
            </a:endParaRPr>
          </a:p>
          <a:p>
            <a:pPr algn="l"/>
            <a:r>
              <a:rPr lang="en-US" sz="1800" b="1" dirty="0">
                <a:latin typeface="Bahnschrift"/>
                <a:cs typeface="Times New Roman"/>
              </a:rPr>
              <a:t>                                                                                                             </a:t>
            </a:r>
            <a:r>
              <a:rPr lang="en-US" sz="1600" dirty="0">
                <a:latin typeface="Times New Roman"/>
                <a:cs typeface="Times New Roman"/>
              </a:rPr>
              <a:t>  </a:t>
            </a:r>
            <a:endParaRPr lang="en-US" sz="1600" dirty="0">
              <a:latin typeface="Times New Roman"/>
              <a:cs typeface="Times New Roman" panose="02020603050405020304" pitchFamily="18" charset="0"/>
            </a:endParaRPr>
          </a:p>
          <a:p>
            <a:pPr algn="l"/>
            <a:r>
              <a:rPr lang="en-US" sz="2000" b="1" dirty="0">
                <a:latin typeface="Times New Roman"/>
                <a:cs typeface="Times New Roman"/>
              </a:rPr>
              <a:t>                                                                                                                              </a:t>
            </a:r>
            <a:endParaRPr lang="en-US" sz="2000" b="1" dirty="0">
              <a:latin typeface="Times New Roman"/>
              <a:cs typeface="Times New Roman" panose="02020603050405020304" pitchFamily="18" charset="0"/>
            </a:endParaRPr>
          </a:p>
          <a:p>
            <a:pPr algn="l"/>
            <a:endParaRPr lang="en-US" b="1" dirty="0">
              <a:latin typeface="Times New Roman"/>
              <a:cs typeface="Times New Roman" panose="02020603050405020304" pitchFamily="18" charset="0"/>
            </a:endParaRPr>
          </a:p>
          <a:p>
            <a:pPr algn="l"/>
            <a:endParaRPr lang="en-US" b="1" dirty="0">
              <a:latin typeface="Times New Roman"/>
              <a:cs typeface="Times New Roman" panose="02020603050405020304" pitchFamily="18" charset="0"/>
            </a:endParaRPr>
          </a:p>
          <a:p>
            <a:pPr algn="l"/>
            <a:endParaRPr lang="en-US" b="1" dirty="0">
              <a:latin typeface="Times New Roman"/>
              <a:cs typeface="Times New Roman" panose="02020603050405020304" pitchFamily="18" charset="0"/>
            </a:endParaRPr>
          </a:p>
          <a:p>
            <a:pPr algn="l"/>
            <a:endParaRPr lang="en-US" b="1" dirty="0">
              <a:latin typeface="Times New Roman"/>
              <a:cs typeface="Times New Roman" panose="02020603050405020304" pitchFamily="18" charset="0"/>
            </a:endParaRPr>
          </a:p>
        </p:txBody>
      </p:sp>
      <p:sp>
        <p:nvSpPr>
          <p:cNvPr id="4" name="Footer Placeholder 3"/>
          <p:cNvSpPr>
            <a:spLocks noGrp="1"/>
          </p:cNvSpPr>
          <p:nvPr>
            <p:ph type="ftr" sz="quarter" idx="11"/>
          </p:nvPr>
        </p:nvSpPr>
        <p:spPr>
          <a:xfrm>
            <a:off x="2895600" y="6355698"/>
            <a:ext cx="3352800" cy="365125"/>
          </a:xfrm>
        </p:spPr>
        <p:txBody>
          <a:bodyPr/>
          <a:lstStyle/>
          <a:p>
            <a:r>
              <a:rPr lang="en-US" dirty="0"/>
              <a:t>Date: 2/26/23</a:t>
            </a:r>
          </a:p>
        </p:txBody>
      </p:sp>
    </p:spTree>
    <p:extLst>
      <p:ext uri="{BB962C8B-B14F-4D97-AF65-F5344CB8AC3E}">
        <p14:creationId xmlns:p14="http://schemas.microsoft.com/office/powerpoint/2010/main" val="378830497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CCFD-4489-41DA-8E9E-A8CDF7F97434}"/>
              </a:ext>
            </a:extLst>
          </p:cNvPr>
          <p:cNvSpPr>
            <a:spLocks noGrp="1"/>
          </p:cNvSpPr>
          <p:nvPr>
            <p:ph type="title"/>
          </p:nvPr>
        </p:nvSpPr>
        <p:spPr>
          <a:xfrm>
            <a:off x="628650" y="263526"/>
            <a:ext cx="7886700" cy="1325563"/>
          </a:xfrm>
        </p:spPr>
        <p:txBody>
          <a:bodyPr/>
          <a:lstStyle/>
          <a:p>
            <a:pPr algn="ctr"/>
            <a:r>
              <a:rPr lang="en-IN" b="1" dirty="0">
                <a:latin typeface="+mn-lt"/>
              </a:rPr>
              <a:t>Working</a:t>
            </a:r>
          </a:p>
        </p:txBody>
      </p:sp>
      <p:sp>
        <p:nvSpPr>
          <p:cNvPr id="3" name="Content Placeholder 2">
            <a:extLst>
              <a:ext uri="{FF2B5EF4-FFF2-40B4-BE49-F238E27FC236}">
                <a16:creationId xmlns:a16="http://schemas.microsoft.com/office/drawing/2014/main" id="{BD771130-0861-475A-9A0B-623ABB793209}"/>
              </a:ext>
            </a:extLst>
          </p:cNvPr>
          <p:cNvSpPr>
            <a:spLocks noGrp="1"/>
          </p:cNvSpPr>
          <p:nvPr>
            <p:ph idx="1"/>
          </p:nvPr>
        </p:nvSpPr>
        <p:spPr>
          <a:xfrm>
            <a:off x="628650" y="1452880"/>
            <a:ext cx="7886700" cy="4724083"/>
          </a:xfrm>
        </p:spPr>
        <p:txBody>
          <a:bodyPr>
            <a:noAutofit/>
          </a:bodyPr>
          <a:lstStyle/>
          <a:p>
            <a:r>
              <a:rPr lang="en-US" sz="2400" dirty="0">
                <a:latin typeface="New times roman"/>
                <a:ea typeface="Microsoft YaHei UI" panose="020B0503020204020204" pitchFamily="34" charset="-122"/>
              </a:rPr>
              <a:t>Some leaves are taken as  input, and it is pre-processed for the improvement of image to remove the unwanted distortion for feature processing.</a:t>
            </a:r>
          </a:p>
          <a:p>
            <a:r>
              <a:rPr lang="en-US" sz="2400" dirty="0">
                <a:latin typeface="New times roman"/>
                <a:ea typeface="Microsoft YaHei UI" panose="020B0503020204020204" pitchFamily="34" charset="-122"/>
              </a:rPr>
              <a:t> In the feature extraction the shape, color &amp; texture is identified.</a:t>
            </a:r>
          </a:p>
          <a:p>
            <a:r>
              <a:rPr lang="en-US" sz="2400" dirty="0">
                <a:latin typeface="New times roman"/>
                <a:ea typeface="Microsoft YaHei UI" panose="020B0503020204020204" pitchFamily="34" charset="-122"/>
              </a:rPr>
              <a:t> Database consists of many images with healthy and unhealthy leaves and the images are trained to identify the particular image from the database.</a:t>
            </a:r>
          </a:p>
          <a:p>
            <a:r>
              <a:rPr lang="en-US" sz="2400" dirty="0">
                <a:latin typeface="New times roman"/>
                <a:ea typeface="Microsoft YaHei UI" panose="020B0503020204020204" pitchFamily="34" charset="-122"/>
              </a:rPr>
              <a:t> In Neural Network (NN) classification the leaf is recognized whether the leaf is normal or abnormal.</a:t>
            </a:r>
          </a:p>
          <a:p>
            <a:r>
              <a:rPr lang="en-US" sz="2400" dirty="0">
                <a:latin typeface="New times roman"/>
                <a:ea typeface="Microsoft YaHei UI" panose="020B0503020204020204" pitchFamily="34" charset="-122"/>
              </a:rPr>
              <a:t> If the leaf is abnormal the defect region is classified.</a:t>
            </a:r>
          </a:p>
          <a:p>
            <a:r>
              <a:rPr lang="en-US" sz="2400" dirty="0">
                <a:latin typeface="New times roman"/>
                <a:ea typeface="Microsoft YaHei UI" panose="020B0503020204020204" pitchFamily="34" charset="-122"/>
              </a:rPr>
              <a:t> The affected area and type of bacteria are identified in the result.</a:t>
            </a:r>
            <a:endParaRPr lang="en-IN" sz="2400" dirty="0">
              <a:latin typeface="New times roman"/>
              <a:ea typeface="Microsoft YaHei UI" panose="020B0503020204020204" pitchFamily="34" charset="-122"/>
            </a:endParaRPr>
          </a:p>
        </p:txBody>
      </p:sp>
    </p:spTree>
    <p:extLst>
      <p:ext uri="{BB962C8B-B14F-4D97-AF65-F5344CB8AC3E}">
        <p14:creationId xmlns:p14="http://schemas.microsoft.com/office/powerpoint/2010/main" val="3720632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2DDB-4075-4B2F-A8D3-9F9E9158E84D}"/>
              </a:ext>
            </a:extLst>
          </p:cNvPr>
          <p:cNvSpPr>
            <a:spLocks noGrp="1"/>
          </p:cNvSpPr>
          <p:nvPr>
            <p:ph type="title"/>
          </p:nvPr>
        </p:nvSpPr>
        <p:spPr/>
        <p:txBody>
          <a:bodyPr/>
          <a:lstStyle/>
          <a:p>
            <a:r>
              <a:rPr lang="en-IN" b="1" dirty="0">
                <a:latin typeface="+mn-lt"/>
              </a:rPr>
              <a:t>Convolutional neural network</a:t>
            </a:r>
          </a:p>
        </p:txBody>
      </p:sp>
      <p:sp>
        <p:nvSpPr>
          <p:cNvPr id="3" name="Content Placeholder 2">
            <a:extLst>
              <a:ext uri="{FF2B5EF4-FFF2-40B4-BE49-F238E27FC236}">
                <a16:creationId xmlns:a16="http://schemas.microsoft.com/office/drawing/2014/main" id="{32E8835E-B2BC-4387-AD47-1458B6BD5351}"/>
              </a:ext>
            </a:extLst>
          </p:cNvPr>
          <p:cNvSpPr>
            <a:spLocks noGrp="1"/>
          </p:cNvSpPr>
          <p:nvPr>
            <p:ph idx="1"/>
          </p:nvPr>
        </p:nvSpPr>
        <p:spPr/>
        <p:txBody>
          <a:bodyPr>
            <a:normAutofit fontScale="85000" lnSpcReduction="20000"/>
          </a:bodyPr>
          <a:lstStyle/>
          <a:p>
            <a:r>
              <a:rPr lang="en-US" dirty="0">
                <a:latin typeface="New times roman"/>
              </a:rPr>
              <a:t>In deep learning, a convolutional neural network (CNN) is a class of artificial neural network, most commonly applied to analyze visual images.</a:t>
            </a:r>
          </a:p>
          <a:p>
            <a:r>
              <a:rPr lang="en-US" dirty="0">
                <a:latin typeface="New times roman"/>
              </a:rPr>
              <a:t>A Convolutional Neural Network (CNN) is a Deep Learning algorithm which can take in an input image, assign importance to various objects in the image and be able to differentiate one from another. The pre-processing required in a CNN is much lower as compared to other classification algorithms.</a:t>
            </a:r>
          </a:p>
          <a:p>
            <a:r>
              <a:rPr lang="en-US" dirty="0">
                <a:latin typeface="New times roman"/>
              </a:rPr>
              <a:t>It is well known for its widely used in applications of image and video recognition and also in recommender systems and Natural Language Processing(NLP).However, convolutional neural network is more efficient because it reduces the number of parameters which makes different from other deep learning models.</a:t>
            </a:r>
            <a:endParaRPr lang="en-IN" dirty="0">
              <a:latin typeface="New times roman"/>
            </a:endParaRPr>
          </a:p>
        </p:txBody>
      </p:sp>
    </p:spTree>
    <p:extLst>
      <p:ext uri="{BB962C8B-B14F-4D97-AF65-F5344CB8AC3E}">
        <p14:creationId xmlns:p14="http://schemas.microsoft.com/office/powerpoint/2010/main" val="184110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97F5-9090-40F5-8E36-19537F68DBE7}"/>
              </a:ext>
            </a:extLst>
          </p:cNvPr>
          <p:cNvSpPr>
            <a:spLocks noGrp="1"/>
          </p:cNvSpPr>
          <p:nvPr>
            <p:ph type="title"/>
          </p:nvPr>
        </p:nvSpPr>
        <p:spPr/>
        <p:txBody>
          <a:bodyPr>
            <a:normAutofit fontScale="90000"/>
          </a:bodyPr>
          <a:lstStyle/>
          <a:p>
            <a:pPr algn="ct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CONVOLUTIONAL NEURAL NETWORK ARCHITECTURE (VGG-19)</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b="1" dirty="0">
              <a:latin typeface="+mn-lt"/>
            </a:endParaRPr>
          </a:p>
        </p:txBody>
      </p:sp>
      <p:sp>
        <p:nvSpPr>
          <p:cNvPr id="9" name="Content Placeholder 8">
            <a:extLst>
              <a:ext uri="{FF2B5EF4-FFF2-40B4-BE49-F238E27FC236}">
                <a16:creationId xmlns:a16="http://schemas.microsoft.com/office/drawing/2014/main" id="{D8AEE800-A2F3-4EE9-8920-323FCC188402}"/>
              </a:ext>
            </a:extLst>
          </p:cNvPr>
          <p:cNvSpPr>
            <a:spLocks noGrp="1"/>
          </p:cNvSpPr>
          <p:nvPr>
            <p:ph idx="1"/>
          </p:nvPr>
        </p:nvSpPr>
        <p:spPr>
          <a:xfrm>
            <a:off x="1257298" y="4191856"/>
            <a:ext cx="7886701" cy="2666144"/>
          </a:xfrm>
        </p:spPr>
        <p:txBody>
          <a:bodyPr>
            <a:normAutofit/>
          </a:bodyPr>
          <a:lstStyle/>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Convolutional neural networks have three layers: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convolutional layer </a:t>
            </a: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pooling layer </a:t>
            </a: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All layers.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latin typeface="New times roman"/>
            </a:endParaRPr>
          </a:p>
        </p:txBody>
      </p:sp>
      <p:pic>
        <p:nvPicPr>
          <p:cNvPr id="4" name="Picture 3">
            <a:extLst>
              <a:ext uri="{FF2B5EF4-FFF2-40B4-BE49-F238E27FC236}">
                <a16:creationId xmlns:a16="http://schemas.microsoft.com/office/drawing/2014/main" id="{F1429BDC-0BED-0B6C-989E-39093E08633E}"/>
              </a:ext>
            </a:extLst>
          </p:cNvPr>
          <p:cNvPicPr>
            <a:picLocks noChangeAspect="1"/>
          </p:cNvPicPr>
          <p:nvPr/>
        </p:nvPicPr>
        <p:blipFill>
          <a:blip r:embed="rId2"/>
          <a:stretch>
            <a:fillRect/>
          </a:stretch>
        </p:blipFill>
        <p:spPr>
          <a:xfrm>
            <a:off x="1629270" y="1415363"/>
            <a:ext cx="5885459" cy="2333693"/>
          </a:xfrm>
          <a:prstGeom prst="rect">
            <a:avLst/>
          </a:prstGeom>
        </p:spPr>
      </p:pic>
    </p:spTree>
    <p:extLst>
      <p:ext uri="{BB962C8B-B14F-4D97-AF65-F5344CB8AC3E}">
        <p14:creationId xmlns:p14="http://schemas.microsoft.com/office/powerpoint/2010/main" val="387729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B0B8-C742-DB6C-39E1-1F527B8C3EC1}"/>
              </a:ext>
            </a:extLst>
          </p:cNvPr>
          <p:cNvSpPr>
            <a:spLocks noGrp="1"/>
          </p:cNvSpPr>
          <p:nvPr>
            <p:ph type="title"/>
          </p:nvPr>
        </p:nvSpPr>
        <p:spPr/>
        <p:txBody>
          <a:bodyPr>
            <a:normAutofit/>
          </a:bodyPr>
          <a:lstStyle/>
          <a:p>
            <a:pPr algn="ctr"/>
            <a:r>
              <a:rPr lang="en-IN" sz="3600" b="1" dirty="0">
                <a:effectLst/>
                <a:latin typeface="Times New Roman" panose="02020603050405020304" pitchFamily="18" charset="0"/>
                <a:ea typeface="Calibri" panose="020F0502020204030204" pitchFamily="34" charset="0"/>
              </a:rPr>
              <a:t>Convolution Layer</a:t>
            </a:r>
            <a:endParaRPr lang="en-IN" sz="3600" dirty="0"/>
          </a:p>
        </p:txBody>
      </p:sp>
      <p:sp>
        <p:nvSpPr>
          <p:cNvPr id="3" name="Content Placeholder 2">
            <a:extLst>
              <a:ext uri="{FF2B5EF4-FFF2-40B4-BE49-F238E27FC236}">
                <a16:creationId xmlns:a16="http://schemas.microsoft.com/office/drawing/2014/main" id="{1B1593E3-8AE9-359F-7975-CE47A8619716}"/>
              </a:ext>
            </a:extLst>
          </p:cNvPr>
          <p:cNvSpPr>
            <a:spLocks noGrp="1"/>
          </p:cNvSpPr>
          <p:nvPr>
            <p:ph idx="1"/>
          </p:nvPr>
        </p:nvSpPr>
        <p:spPr>
          <a:xfrm>
            <a:off x="628650" y="1825625"/>
            <a:ext cx="7886700" cy="1092236"/>
          </a:xfrm>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Convolutional layer: Create a functional map by scanning the image several pixels at once with filters. Figure 3 shows the inner workings of the convolution process.</a:t>
            </a:r>
          </a:p>
          <a:p>
            <a:endParaRPr lang="en-IN" dirty="0"/>
          </a:p>
        </p:txBody>
      </p:sp>
      <p:pic>
        <p:nvPicPr>
          <p:cNvPr id="5" name="Picture 4">
            <a:extLst>
              <a:ext uri="{FF2B5EF4-FFF2-40B4-BE49-F238E27FC236}">
                <a16:creationId xmlns:a16="http://schemas.microsoft.com/office/drawing/2014/main" id="{535729E2-8706-C426-A5E1-BBC00562D559}"/>
              </a:ext>
            </a:extLst>
          </p:cNvPr>
          <p:cNvPicPr>
            <a:picLocks noChangeAspect="1"/>
          </p:cNvPicPr>
          <p:nvPr/>
        </p:nvPicPr>
        <p:blipFill>
          <a:blip r:embed="rId2"/>
          <a:stretch>
            <a:fillRect/>
          </a:stretch>
        </p:blipFill>
        <p:spPr>
          <a:xfrm>
            <a:off x="2996370" y="2784297"/>
            <a:ext cx="3496898" cy="3340850"/>
          </a:xfrm>
          <a:prstGeom prst="rect">
            <a:avLst/>
          </a:prstGeom>
        </p:spPr>
      </p:pic>
    </p:spTree>
    <p:extLst>
      <p:ext uri="{BB962C8B-B14F-4D97-AF65-F5344CB8AC3E}">
        <p14:creationId xmlns:p14="http://schemas.microsoft.com/office/powerpoint/2010/main" val="190085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72FC-6886-79B6-6BC4-345FE3B38C14}"/>
              </a:ext>
            </a:extLst>
          </p:cNvPr>
          <p:cNvSpPr>
            <a:spLocks noGrp="1"/>
          </p:cNvSpPr>
          <p:nvPr>
            <p:ph type="title"/>
          </p:nvPr>
        </p:nvSpPr>
        <p:spPr/>
        <p:txBody>
          <a:bodyPr>
            <a:normAutofit/>
          </a:bodyPr>
          <a:lstStyle/>
          <a:p>
            <a:pPr algn="ctr"/>
            <a:r>
              <a:rPr lang="en-IN" sz="3600" b="1" dirty="0">
                <a:effectLst/>
                <a:latin typeface="Times New Roman" panose="02020603050405020304" pitchFamily="18" charset="0"/>
                <a:ea typeface="Calibri" panose="020F0502020204030204" pitchFamily="34" charset="0"/>
              </a:rPr>
              <a:t>Pooling Layer</a:t>
            </a:r>
            <a:endParaRPr lang="en-IN" sz="3600" dirty="0"/>
          </a:p>
        </p:txBody>
      </p:sp>
      <p:sp>
        <p:nvSpPr>
          <p:cNvPr id="3" name="Content Placeholder 2">
            <a:extLst>
              <a:ext uri="{FF2B5EF4-FFF2-40B4-BE49-F238E27FC236}">
                <a16:creationId xmlns:a16="http://schemas.microsoft.com/office/drawing/2014/main" id="{A14DF94E-64C3-DF4F-9105-00A01217E25C}"/>
              </a:ext>
            </a:extLst>
          </p:cNvPr>
          <p:cNvSpPr>
            <a:spLocks noGrp="1"/>
          </p:cNvSpPr>
          <p:nvPr>
            <p:ph idx="1"/>
          </p:nvPr>
        </p:nvSpPr>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Pooling tiers: reduce the amount of data generated by convolutional tiers for more storage. Figure 4 shows the inner workings of this layer.</a:t>
            </a:r>
          </a:p>
          <a:p>
            <a:endParaRPr lang="en-IN" dirty="0"/>
          </a:p>
        </p:txBody>
      </p:sp>
      <p:pic>
        <p:nvPicPr>
          <p:cNvPr id="5" name="Picture 4">
            <a:extLst>
              <a:ext uri="{FF2B5EF4-FFF2-40B4-BE49-F238E27FC236}">
                <a16:creationId xmlns:a16="http://schemas.microsoft.com/office/drawing/2014/main" id="{B2DB4E81-729D-FB76-3F92-33D89E0619E2}"/>
              </a:ext>
            </a:extLst>
          </p:cNvPr>
          <p:cNvPicPr>
            <a:picLocks noChangeAspect="1"/>
          </p:cNvPicPr>
          <p:nvPr/>
        </p:nvPicPr>
        <p:blipFill>
          <a:blip r:embed="rId2"/>
          <a:stretch>
            <a:fillRect/>
          </a:stretch>
        </p:blipFill>
        <p:spPr>
          <a:xfrm>
            <a:off x="1948859" y="3183456"/>
            <a:ext cx="4934321" cy="2282396"/>
          </a:xfrm>
          <a:prstGeom prst="rect">
            <a:avLst/>
          </a:prstGeom>
        </p:spPr>
      </p:pic>
    </p:spTree>
    <p:extLst>
      <p:ext uri="{BB962C8B-B14F-4D97-AF65-F5344CB8AC3E}">
        <p14:creationId xmlns:p14="http://schemas.microsoft.com/office/powerpoint/2010/main" val="2858244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A549-2235-E171-9FB4-9B77E5BC4B10}"/>
              </a:ext>
            </a:extLst>
          </p:cNvPr>
          <p:cNvSpPr>
            <a:spLocks noGrp="1"/>
          </p:cNvSpPr>
          <p:nvPr>
            <p:ph type="title"/>
          </p:nvPr>
        </p:nvSpPr>
        <p:spPr/>
        <p:txBody>
          <a:bodyPr/>
          <a:lstStyle/>
          <a:p>
            <a:pPr algn="ctr"/>
            <a:r>
              <a:rPr lang="en-IN" sz="3600" b="1" kern="100" dirty="0">
                <a:effectLst/>
                <a:latin typeface="Times New Roman" panose="02020603050405020304" pitchFamily="18" charset="0"/>
                <a:ea typeface="Calibri" panose="020F0502020204030204" pitchFamily="34" charset="0"/>
                <a:cs typeface="Times New Roman" panose="02020603050405020304" pitchFamily="18" charset="0"/>
              </a:rPr>
              <a:t>Fully Connected Layer</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0A1A231-E127-0D29-3269-4A14BF612E72}"/>
              </a:ext>
            </a:extLst>
          </p:cNvPr>
          <p:cNvSpPr>
            <a:spLocks noGrp="1"/>
          </p:cNvSpPr>
          <p:nvPr>
            <p:ph idx="1"/>
          </p:nvPr>
        </p:nvSpPr>
        <p:spPr>
          <a:xfrm>
            <a:off x="628650" y="1191803"/>
            <a:ext cx="7886700" cy="2434976"/>
          </a:xfrm>
        </p:spPr>
        <p:txBody>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Fully connected input layer- the output of the previous layer is "flattened" and converted into a vector that is used as the input of the next stage.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first fully connected layer- add weight to the feature analysis input to correctly predict the tag.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Fully connected output layer- gives the result of each label.   Figure 5 shows the inner workings of the fully connected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305BBAB2-4510-2D79-D80D-5D69ABBE97FB}"/>
              </a:ext>
            </a:extLst>
          </p:cNvPr>
          <p:cNvPicPr>
            <a:picLocks noChangeAspect="1"/>
          </p:cNvPicPr>
          <p:nvPr/>
        </p:nvPicPr>
        <p:blipFill>
          <a:blip r:embed="rId2"/>
          <a:stretch>
            <a:fillRect/>
          </a:stretch>
        </p:blipFill>
        <p:spPr>
          <a:xfrm>
            <a:off x="2065134" y="3838575"/>
            <a:ext cx="5013732" cy="2079339"/>
          </a:xfrm>
          <a:prstGeom prst="rect">
            <a:avLst/>
          </a:prstGeom>
        </p:spPr>
      </p:pic>
    </p:spTree>
    <p:extLst>
      <p:ext uri="{BB962C8B-B14F-4D97-AF65-F5344CB8AC3E}">
        <p14:creationId xmlns:p14="http://schemas.microsoft.com/office/powerpoint/2010/main" val="172504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47AE-655D-3184-13C5-8636B274C922}"/>
              </a:ext>
            </a:extLst>
          </p:cNvPr>
          <p:cNvSpPr>
            <a:spLocks noGrp="1"/>
          </p:cNvSpPr>
          <p:nvPr>
            <p:ph type="title"/>
          </p:nvPr>
        </p:nvSpPr>
        <p:spPr/>
        <p:txBody>
          <a:bodyPr/>
          <a:lstStyle/>
          <a:p>
            <a:pPr algn="ctr"/>
            <a:r>
              <a:rPr lang="en-IN" sz="4000" b="1" kern="100" dirty="0">
                <a:latin typeface="Times New Roman" panose="02020603050405020304" pitchFamily="18" charset="0"/>
                <a:ea typeface="Calibri" panose="020F0502020204030204" pitchFamily="34" charset="0"/>
                <a:cs typeface="Times New Roman" panose="02020603050405020304" pitchFamily="18" charset="0"/>
              </a:rPr>
              <a:t>V</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gg-19</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E925DA7-B9EA-A905-1F90-8C6A135199D8}"/>
              </a:ext>
            </a:extLst>
          </p:cNvPr>
          <p:cNvSpPr>
            <a:spLocks noGrp="1"/>
          </p:cNvSpPr>
          <p:nvPr>
            <p:ph idx="1"/>
          </p:nvPr>
        </p:nvSpPr>
        <p:spPr>
          <a:xfrm>
            <a:off x="628650" y="1345915"/>
            <a:ext cx="7886700" cy="1705510"/>
          </a:xfrm>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VGG19 is a sophisticated CNN with pre-trained methods and understanding how images are interpreted in terms of form,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color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and pattern. VGG19 is a deep neural network that learns millions of images for complex classification problems.</a:t>
            </a:r>
          </a:p>
          <a:p>
            <a:endParaRPr lang="en-IN" dirty="0"/>
          </a:p>
        </p:txBody>
      </p:sp>
      <p:pic>
        <p:nvPicPr>
          <p:cNvPr id="5" name="Picture 4">
            <a:extLst>
              <a:ext uri="{FF2B5EF4-FFF2-40B4-BE49-F238E27FC236}">
                <a16:creationId xmlns:a16="http://schemas.microsoft.com/office/drawing/2014/main" id="{EF730D5F-1282-248D-B058-5867FA6D29F7}"/>
              </a:ext>
            </a:extLst>
          </p:cNvPr>
          <p:cNvPicPr>
            <a:picLocks noChangeAspect="1"/>
          </p:cNvPicPr>
          <p:nvPr/>
        </p:nvPicPr>
        <p:blipFill>
          <a:blip r:embed="rId2"/>
          <a:stretch>
            <a:fillRect/>
          </a:stretch>
        </p:blipFill>
        <p:spPr>
          <a:xfrm>
            <a:off x="1814639" y="3051425"/>
            <a:ext cx="5514722" cy="2691829"/>
          </a:xfrm>
          <a:prstGeom prst="rect">
            <a:avLst/>
          </a:prstGeom>
        </p:spPr>
      </p:pic>
    </p:spTree>
    <p:extLst>
      <p:ext uri="{BB962C8B-B14F-4D97-AF65-F5344CB8AC3E}">
        <p14:creationId xmlns:p14="http://schemas.microsoft.com/office/powerpoint/2010/main" val="2720961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6EEB-BB06-7A30-D90A-937EF2C35C14}"/>
              </a:ext>
            </a:extLst>
          </p:cNvPr>
          <p:cNvSpPr>
            <a:spLocks noGrp="1"/>
          </p:cNvSpPr>
          <p:nvPr>
            <p:ph type="title"/>
          </p:nvPr>
        </p:nvSpPr>
        <p:spPr/>
        <p:txBody>
          <a:bodyPr>
            <a:normAutofit/>
          </a:bodyPr>
          <a:lstStyle/>
          <a:p>
            <a:pPr algn="ctr"/>
            <a:r>
              <a:rPr lang="en-IN" sz="2800" b="1" dirty="0">
                <a:latin typeface="Times New Roman" panose="02020603050405020304" pitchFamily="18" charset="0"/>
                <a:cs typeface="Times New Roman" panose="02020603050405020304" pitchFamily="18" charset="0"/>
              </a:rPr>
              <a:t>Result</a:t>
            </a:r>
          </a:p>
        </p:txBody>
      </p:sp>
      <p:pic>
        <p:nvPicPr>
          <p:cNvPr id="5" name="Content Placeholder 4">
            <a:extLst>
              <a:ext uri="{FF2B5EF4-FFF2-40B4-BE49-F238E27FC236}">
                <a16:creationId xmlns:a16="http://schemas.microsoft.com/office/drawing/2014/main" id="{9F83186D-DB5B-CBBE-5AA5-0CE4D2DED2FC}"/>
              </a:ext>
            </a:extLst>
          </p:cNvPr>
          <p:cNvPicPr>
            <a:picLocks noGrp="1" noChangeAspect="1"/>
          </p:cNvPicPr>
          <p:nvPr>
            <p:ph idx="1"/>
          </p:nvPr>
        </p:nvPicPr>
        <p:blipFill>
          <a:blip r:embed="rId2"/>
          <a:stretch>
            <a:fillRect/>
          </a:stretch>
        </p:blipFill>
        <p:spPr>
          <a:xfrm>
            <a:off x="171048" y="2060905"/>
            <a:ext cx="8801903" cy="3199464"/>
          </a:xfrm>
        </p:spPr>
      </p:pic>
    </p:spTree>
    <p:extLst>
      <p:ext uri="{BB962C8B-B14F-4D97-AF65-F5344CB8AC3E}">
        <p14:creationId xmlns:p14="http://schemas.microsoft.com/office/powerpoint/2010/main" val="374385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F03F-5E79-4DB8-932C-50CEEC2C0B2E}"/>
              </a:ext>
            </a:extLst>
          </p:cNvPr>
          <p:cNvSpPr>
            <a:spLocks noGrp="1"/>
          </p:cNvSpPr>
          <p:nvPr>
            <p:ph type="title"/>
          </p:nvPr>
        </p:nvSpPr>
        <p:spPr/>
        <p:txBody>
          <a:bodyPr/>
          <a:lstStyle/>
          <a:p>
            <a:r>
              <a:rPr lang="en-IN" b="1" dirty="0">
                <a:latin typeface="+mn-lt"/>
              </a:rPr>
              <a:t>Dataset</a:t>
            </a:r>
          </a:p>
        </p:txBody>
      </p:sp>
      <p:sp>
        <p:nvSpPr>
          <p:cNvPr id="3" name="Content Placeholder 2">
            <a:extLst>
              <a:ext uri="{FF2B5EF4-FFF2-40B4-BE49-F238E27FC236}">
                <a16:creationId xmlns:a16="http://schemas.microsoft.com/office/drawing/2014/main" id="{7199835A-2F10-4239-9D21-5C04EAF387D6}"/>
              </a:ext>
            </a:extLst>
          </p:cNvPr>
          <p:cNvSpPr>
            <a:spLocks noGrp="1"/>
          </p:cNvSpPr>
          <p:nvPr>
            <p:ph sz="half" idx="1"/>
          </p:nvPr>
        </p:nvSpPr>
        <p:spPr/>
        <p:txBody>
          <a:bodyPr>
            <a:normAutofit/>
          </a:bodyPr>
          <a:lstStyle/>
          <a:p>
            <a:r>
              <a:rPr lang="en-US" sz="2400" dirty="0">
                <a:latin typeface="New times roman"/>
              </a:rPr>
              <a:t>The dataset is from </a:t>
            </a:r>
            <a:r>
              <a:rPr lang="en-US" sz="2400" dirty="0" err="1">
                <a:latin typeface="New times roman"/>
              </a:rPr>
              <a:t>Leafsnap:http</a:t>
            </a:r>
            <a:r>
              <a:rPr lang="en-US" sz="2400" dirty="0">
                <a:latin typeface="New times roman"/>
              </a:rPr>
              <a:t>://leafsnap.com/dataset/</a:t>
            </a:r>
          </a:p>
          <a:p>
            <a:r>
              <a:rPr lang="en-US" sz="2400" dirty="0">
                <a:latin typeface="New times roman"/>
              </a:rPr>
              <a:t>Choose the first 20 species with largest number of pictures</a:t>
            </a:r>
          </a:p>
          <a:p>
            <a:r>
              <a:rPr lang="en-US" sz="2400" dirty="0">
                <a:latin typeface="New times roman"/>
              </a:rPr>
              <a:t>Training set: 80% of each species; 3609 in total</a:t>
            </a:r>
          </a:p>
          <a:p>
            <a:r>
              <a:rPr lang="en-US" sz="2400" dirty="0">
                <a:latin typeface="New times roman"/>
              </a:rPr>
              <a:t>Test set: 20% of each species; 912 in total</a:t>
            </a:r>
            <a:endParaRPr lang="en-IN" sz="2400" dirty="0">
              <a:latin typeface="New times roman"/>
            </a:endParaRPr>
          </a:p>
        </p:txBody>
      </p:sp>
      <p:pic>
        <p:nvPicPr>
          <p:cNvPr id="6" name="Content Placeholder 5">
            <a:extLst>
              <a:ext uri="{FF2B5EF4-FFF2-40B4-BE49-F238E27FC236}">
                <a16:creationId xmlns:a16="http://schemas.microsoft.com/office/drawing/2014/main" id="{145D4774-9E28-47AD-A0E1-A594496DFE18}"/>
              </a:ext>
            </a:extLst>
          </p:cNvPr>
          <p:cNvPicPr>
            <a:picLocks noGrp="1" noChangeAspect="1"/>
          </p:cNvPicPr>
          <p:nvPr>
            <p:ph sz="half" idx="2"/>
          </p:nvPr>
        </p:nvPicPr>
        <p:blipFill>
          <a:blip r:embed="rId2"/>
          <a:stretch>
            <a:fillRect/>
          </a:stretch>
        </p:blipFill>
        <p:spPr>
          <a:xfrm>
            <a:off x="4419600" y="1046481"/>
            <a:ext cx="4511040" cy="5130482"/>
          </a:xfrm>
        </p:spPr>
      </p:pic>
    </p:spTree>
    <p:extLst>
      <p:ext uri="{BB962C8B-B14F-4D97-AF65-F5344CB8AC3E}">
        <p14:creationId xmlns:p14="http://schemas.microsoft.com/office/powerpoint/2010/main" val="3106027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D4CC-4A8B-4CE9-9C9F-5CD22C8AF70B}"/>
              </a:ext>
            </a:extLst>
          </p:cNvPr>
          <p:cNvSpPr>
            <a:spLocks noGrp="1"/>
          </p:cNvSpPr>
          <p:nvPr>
            <p:ph type="title"/>
          </p:nvPr>
        </p:nvSpPr>
        <p:spPr/>
        <p:txBody>
          <a:bodyPr/>
          <a:lstStyle/>
          <a:p>
            <a:r>
              <a:rPr lang="en-IN" b="1" dirty="0">
                <a:latin typeface="+mn-lt"/>
              </a:rPr>
              <a:t>Dataset</a:t>
            </a:r>
          </a:p>
        </p:txBody>
      </p:sp>
      <p:sp>
        <p:nvSpPr>
          <p:cNvPr id="3" name="Content Placeholder 2">
            <a:extLst>
              <a:ext uri="{FF2B5EF4-FFF2-40B4-BE49-F238E27FC236}">
                <a16:creationId xmlns:a16="http://schemas.microsoft.com/office/drawing/2014/main" id="{04BEB05B-BE17-4563-B366-59815C8BD568}"/>
              </a:ext>
            </a:extLst>
          </p:cNvPr>
          <p:cNvSpPr>
            <a:spLocks noGrp="1"/>
          </p:cNvSpPr>
          <p:nvPr>
            <p:ph idx="1"/>
          </p:nvPr>
        </p:nvSpPr>
        <p:spPr/>
        <p:txBody>
          <a:bodyPr/>
          <a:lstStyle/>
          <a:p>
            <a:r>
              <a:rPr lang="en-US" dirty="0"/>
              <a:t>Photos are taken indifferent situations and sizes, containing varying amounts of blur, mise, illumination patterns shadows, etc.</a:t>
            </a:r>
            <a:endParaRPr lang="en-IN" dirty="0"/>
          </a:p>
        </p:txBody>
      </p:sp>
      <p:pic>
        <p:nvPicPr>
          <p:cNvPr id="5" name="Picture 4">
            <a:extLst>
              <a:ext uri="{FF2B5EF4-FFF2-40B4-BE49-F238E27FC236}">
                <a16:creationId xmlns:a16="http://schemas.microsoft.com/office/drawing/2014/main" id="{3CBB16C8-851A-4115-B05B-5F280393B976}"/>
              </a:ext>
            </a:extLst>
          </p:cNvPr>
          <p:cNvPicPr>
            <a:picLocks noChangeAspect="1"/>
          </p:cNvPicPr>
          <p:nvPr/>
        </p:nvPicPr>
        <p:blipFill>
          <a:blip r:embed="rId2"/>
          <a:stretch>
            <a:fillRect/>
          </a:stretch>
        </p:blipFill>
        <p:spPr>
          <a:xfrm>
            <a:off x="2999160" y="3225732"/>
            <a:ext cx="6043240" cy="3540828"/>
          </a:xfrm>
          <a:prstGeom prst="rect">
            <a:avLst/>
          </a:prstGeom>
        </p:spPr>
      </p:pic>
    </p:spTree>
    <p:extLst>
      <p:ext uri="{BB962C8B-B14F-4D97-AF65-F5344CB8AC3E}">
        <p14:creationId xmlns:p14="http://schemas.microsoft.com/office/powerpoint/2010/main" val="418798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EA46-D425-4E99-8081-E2A8538F353D}"/>
              </a:ext>
            </a:extLst>
          </p:cNvPr>
          <p:cNvSpPr>
            <a:spLocks noGrp="1"/>
          </p:cNvSpPr>
          <p:nvPr>
            <p:ph type="title"/>
          </p:nvPr>
        </p:nvSpPr>
        <p:spPr>
          <a:xfrm>
            <a:off x="628650" y="314326"/>
            <a:ext cx="7886700" cy="1325563"/>
          </a:xfrm>
        </p:spPr>
        <p:txBody>
          <a:bodyPr/>
          <a:lstStyle/>
          <a:p>
            <a:r>
              <a:rPr lang="en-IN" b="1" dirty="0">
                <a:latin typeface="+mn-lt"/>
              </a:rPr>
              <a:t>Abstract :</a:t>
            </a:r>
          </a:p>
        </p:txBody>
      </p:sp>
      <p:sp>
        <p:nvSpPr>
          <p:cNvPr id="3" name="Content Placeholder 2">
            <a:extLst>
              <a:ext uri="{FF2B5EF4-FFF2-40B4-BE49-F238E27FC236}">
                <a16:creationId xmlns:a16="http://schemas.microsoft.com/office/drawing/2014/main" id="{C21C611D-410D-492D-91DB-FE2061203AB2}"/>
              </a:ext>
            </a:extLst>
          </p:cNvPr>
          <p:cNvSpPr>
            <a:spLocks noGrp="1"/>
          </p:cNvSpPr>
          <p:nvPr>
            <p:ph idx="1"/>
          </p:nvPr>
        </p:nvSpPr>
        <p:spPr/>
        <p:txBody>
          <a:bodyPr>
            <a:normAutofit fontScale="85000" lnSpcReduction="10000"/>
          </a:bodyPr>
          <a:lstStyle/>
          <a:p>
            <a:r>
              <a:rPr lang="en-US" dirty="0"/>
              <a:t> </a:t>
            </a:r>
            <a:r>
              <a:rPr lang="en-US" dirty="0">
                <a:latin typeface="New times roman"/>
              </a:rPr>
              <a:t>The project presents plants leaf disease detection using deep learning techniques for automated vision system used at agricultural field.</a:t>
            </a:r>
          </a:p>
          <a:p>
            <a:r>
              <a:rPr lang="en-US" dirty="0">
                <a:latin typeface="New times roman"/>
              </a:rPr>
              <a:t> Plant diseases are important factor as they result in serious reduction in quality and quantity of agriculture products.</a:t>
            </a:r>
          </a:p>
          <a:p>
            <a:r>
              <a:rPr lang="en-US" dirty="0">
                <a:latin typeface="New times roman"/>
              </a:rPr>
              <a:t> We propose a deep learning based approach that automates the process of classifying the leaves diseases. In particularly, we make use of convolutional neural network to classify image datasets.</a:t>
            </a:r>
          </a:p>
          <a:p>
            <a:r>
              <a:rPr lang="en-US" dirty="0">
                <a:latin typeface="New times roman"/>
              </a:rPr>
              <a:t>The preliminary result demonstrate the effectiveness of the proposed approach even under challenging conditions such as illumination, complex back ground, different resolution, size, pose, and orientation of real scene image</a:t>
            </a:r>
            <a:endParaRPr lang="en-IN" dirty="0">
              <a:latin typeface="New times roman"/>
            </a:endParaRPr>
          </a:p>
        </p:txBody>
      </p:sp>
    </p:spTree>
    <p:extLst>
      <p:ext uri="{BB962C8B-B14F-4D97-AF65-F5344CB8AC3E}">
        <p14:creationId xmlns:p14="http://schemas.microsoft.com/office/powerpoint/2010/main" val="949069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8F4B0-50A8-4A80-BE90-808471A57F2E}"/>
              </a:ext>
            </a:extLst>
          </p:cNvPr>
          <p:cNvSpPr>
            <a:spLocks noGrp="1"/>
          </p:cNvSpPr>
          <p:nvPr>
            <p:ph type="title"/>
          </p:nvPr>
        </p:nvSpPr>
        <p:spPr>
          <a:xfrm>
            <a:off x="628650" y="5151119"/>
            <a:ext cx="7886700" cy="1025843"/>
          </a:xfrm>
        </p:spPr>
        <p:txBody>
          <a:bodyPr>
            <a:normAutofit/>
          </a:bodyPr>
          <a:lstStyle/>
          <a:p>
            <a:r>
              <a:rPr lang="en-US" sz="2400" b="1" dirty="0">
                <a:latin typeface="Times New Roman" panose="02020603050405020304" pitchFamily="18" charset="0"/>
                <a:cs typeface="Times New Roman" panose="02020603050405020304" pitchFamily="18" charset="0"/>
              </a:rPr>
              <a:t>Sample Image of Color, Greyscale, Segment Version of leaf image Dataset.</a:t>
            </a:r>
            <a:endParaRPr lang="en-IN" sz="24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8184392-4966-4DC0-9D49-63A213EB709D}"/>
              </a:ext>
            </a:extLst>
          </p:cNvPr>
          <p:cNvPicPr>
            <a:picLocks noGrp="1" noChangeAspect="1"/>
          </p:cNvPicPr>
          <p:nvPr>
            <p:ph idx="1"/>
          </p:nvPr>
        </p:nvPicPr>
        <p:blipFill>
          <a:blip r:embed="rId2"/>
          <a:stretch>
            <a:fillRect/>
          </a:stretch>
        </p:blipFill>
        <p:spPr>
          <a:xfrm>
            <a:off x="1011697" y="924878"/>
            <a:ext cx="6841983" cy="3655128"/>
          </a:xfrm>
        </p:spPr>
      </p:pic>
    </p:spTree>
    <p:extLst>
      <p:ext uri="{BB962C8B-B14F-4D97-AF65-F5344CB8AC3E}">
        <p14:creationId xmlns:p14="http://schemas.microsoft.com/office/powerpoint/2010/main" val="614401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2E49-E204-4C51-8ED3-2D15E0122017}"/>
              </a:ext>
            </a:extLst>
          </p:cNvPr>
          <p:cNvSpPr>
            <a:spLocks noGrp="1"/>
          </p:cNvSpPr>
          <p:nvPr>
            <p:ph type="title"/>
          </p:nvPr>
        </p:nvSpPr>
        <p:spPr>
          <a:xfrm>
            <a:off x="628650" y="314326"/>
            <a:ext cx="7886700" cy="1325563"/>
          </a:xfrm>
        </p:spPr>
        <p:txBody>
          <a:bodyPr/>
          <a:lstStyle/>
          <a:p>
            <a:r>
              <a:rPr lang="en-US" b="1" dirty="0"/>
              <a:t>Modules Description </a:t>
            </a:r>
            <a:endParaRPr lang="en-IN" b="1" dirty="0"/>
          </a:p>
        </p:txBody>
      </p:sp>
      <p:sp>
        <p:nvSpPr>
          <p:cNvPr id="3" name="Content Placeholder 2">
            <a:extLst>
              <a:ext uri="{FF2B5EF4-FFF2-40B4-BE49-F238E27FC236}">
                <a16:creationId xmlns:a16="http://schemas.microsoft.com/office/drawing/2014/main" id="{FEEA5254-174D-4DDC-B9EF-1224BEA63645}"/>
              </a:ext>
            </a:extLst>
          </p:cNvPr>
          <p:cNvSpPr>
            <a:spLocks noGrp="1"/>
          </p:cNvSpPr>
          <p:nvPr>
            <p:ph idx="1"/>
          </p:nvPr>
        </p:nvSpPr>
        <p:spPr/>
        <p:txBody>
          <a:bodyPr/>
          <a:lstStyle/>
          <a:p>
            <a:pPr marL="0" indent="0">
              <a:buNone/>
            </a:pPr>
            <a:r>
              <a:rPr lang="en-US" b="1" dirty="0"/>
              <a:t>Training module:</a:t>
            </a:r>
          </a:p>
          <a:p>
            <a:pPr marL="0" indent="0">
              <a:buNone/>
            </a:pPr>
            <a:endParaRPr lang="en-US" dirty="0"/>
          </a:p>
          <a:p>
            <a:pPr marL="0" indent="0">
              <a:buNone/>
            </a:pPr>
            <a:r>
              <a:rPr lang="en-US" sz="2400" dirty="0">
                <a:latin typeface="Times New Roman" panose="02020603050405020304" pitchFamily="18" charset="0"/>
                <a:cs typeface="Times New Roman" panose="02020603050405020304" pitchFamily="18" charset="0"/>
              </a:rPr>
              <a:t>• Feature Extraction extracts all the images of leaf i.e. input.</a:t>
            </a:r>
          </a:p>
          <a:p>
            <a:pPr marL="0" indent="0">
              <a:buNone/>
            </a:pPr>
            <a:r>
              <a:rPr lang="en-US" sz="2400" dirty="0">
                <a:latin typeface="Times New Roman" panose="02020603050405020304" pitchFamily="18" charset="0"/>
                <a:cs typeface="Times New Roman" panose="02020603050405020304" pitchFamily="18" charset="0"/>
              </a:rPr>
              <a:t>• Feature selection performance disease classification from the disease database.</a:t>
            </a:r>
          </a:p>
          <a:p>
            <a:pPr marL="0" indent="0">
              <a:buNone/>
            </a:pPr>
            <a:r>
              <a:rPr lang="en-US" sz="2400" dirty="0">
                <a:latin typeface="Times New Roman" panose="02020603050405020304" pitchFamily="18" charset="0"/>
                <a:cs typeface="Times New Roman" panose="02020603050405020304" pitchFamily="18" charset="0"/>
              </a:rPr>
              <a:t>• Disease database contain all the various diseases of the leaf.</a:t>
            </a:r>
          </a:p>
          <a:p>
            <a:pPr marL="0" indent="0">
              <a:buNone/>
            </a:pPr>
            <a:r>
              <a:rPr lang="en-US" sz="2400" dirty="0">
                <a:latin typeface="Times New Roman" panose="02020603050405020304" pitchFamily="18" charset="0"/>
                <a:cs typeface="Times New Roman" panose="02020603050405020304" pitchFamily="18" charset="0"/>
              </a:rPr>
              <a:t>• Thousand of different leaf dataset will be trained.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9589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F7E1E-1161-446B-AF0F-82FC898B5D24}"/>
              </a:ext>
            </a:extLst>
          </p:cNvPr>
          <p:cNvSpPr>
            <a:spLocks noGrp="1"/>
          </p:cNvSpPr>
          <p:nvPr>
            <p:ph type="title"/>
          </p:nvPr>
        </p:nvSpPr>
        <p:spPr>
          <a:xfrm>
            <a:off x="629840" y="457200"/>
            <a:ext cx="6573599" cy="1148080"/>
          </a:xfrm>
        </p:spPr>
        <p:txBody>
          <a:bodyPr>
            <a:normAutofit/>
          </a:bodyPr>
          <a:lstStyle/>
          <a:p>
            <a:r>
              <a:rPr lang="en-US" sz="4000" b="1" dirty="0">
                <a:latin typeface="+mn-lt"/>
              </a:rPr>
              <a:t>Testing module</a:t>
            </a:r>
            <a:endParaRPr lang="en-IN" sz="4000" b="1" dirty="0">
              <a:latin typeface="+mn-lt"/>
            </a:endParaRPr>
          </a:p>
        </p:txBody>
      </p:sp>
      <p:pic>
        <p:nvPicPr>
          <p:cNvPr id="6" name="Content Placeholder 5">
            <a:extLst>
              <a:ext uri="{FF2B5EF4-FFF2-40B4-BE49-F238E27FC236}">
                <a16:creationId xmlns:a16="http://schemas.microsoft.com/office/drawing/2014/main" id="{F7569140-0810-46E9-B811-61C85636B660}"/>
              </a:ext>
            </a:extLst>
          </p:cNvPr>
          <p:cNvPicPr>
            <a:picLocks noGrp="1" noChangeAspect="1"/>
          </p:cNvPicPr>
          <p:nvPr>
            <p:ph idx="1"/>
          </p:nvPr>
        </p:nvPicPr>
        <p:blipFill>
          <a:blip r:embed="rId2"/>
          <a:stretch>
            <a:fillRect/>
          </a:stretch>
        </p:blipFill>
        <p:spPr>
          <a:xfrm>
            <a:off x="4327192" y="1893801"/>
            <a:ext cx="4186967" cy="3819436"/>
          </a:xfrm>
        </p:spPr>
      </p:pic>
      <p:sp>
        <p:nvSpPr>
          <p:cNvPr id="4" name="Text Placeholder 3">
            <a:extLst>
              <a:ext uri="{FF2B5EF4-FFF2-40B4-BE49-F238E27FC236}">
                <a16:creationId xmlns:a16="http://schemas.microsoft.com/office/drawing/2014/main" id="{DE1DA645-F8B9-43D4-9332-2C0A30B51DFF}"/>
              </a:ext>
            </a:extLst>
          </p:cNvPr>
          <p:cNvSpPr>
            <a:spLocks noGrp="1"/>
          </p:cNvSpPr>
          <p:nvPr>
            <p:ph type="body" sz="half" idx="2"/>
          </p:nvPr>
        </p:nvSpPr>
        <p:spPr>
          <a:xfrm>
            <a:off x="629841" y="2377440"/>
            <a:ext cx="2949178" cy="3491548"/>
          </a:xfrm>
        </p:spPr>
        <p:txBody>
          <a:bodyPr>
            <a:normAutofit/>
          </a:bodyPr>
          <a:lstStyle/>
          <a:p>
            <a:r>
              <a:rPr lang="en-US" sz="2000" dirty="0">
                <a:latin typeface="Times New Roman" panose="02020603050405020304" pitchFamily="18" charset="0"/>
                <a:cs typeface="Times New Roman" panose="02020603050405020304" pitchFamily="18" charset="0"/>
              </a:rPr>
              <a:t>• Deep learning is part of a broader family learning methods based on artificial neural networks with representation learning</a:t>
            </a:r>
          </a:p>
          <a:p>
            <a:r>
              <a:rPr lang="en-US" sz="2000" dirty="0">
                <a:latin typeface="Times New Roman" panose="02020603050405020304" pitchFamily="18" charset="0"/>
                <a:cs typeface="Times New Roman" panose="02020603050405020304" pitchFamily="18" charset="0"/>
              </a:rPr>
              <a:t>• Using deep learning. It compares the diseases from the feature selection classification to find the type of disease that leaf has.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074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4B85-4448-449E-A487-819612A62C83}"/>
              </a:ext>
            </a:extLst>
          </p:cNvPr>
          <p:cNvSpPr>
            <a:spLocks noGrp="1"/>
          </p:cNvSpPr>
          <p:nvPr>
            <p:ph type="title"/>
          </p:nvPr>
        </p:nvSpPr>
        <p:spPr/>
        <p:txBody>
          <a:bodyPr/>
          <a:lstStyle/>
          <a:p>
            <a:pPr algn="ctr"/>
            <a:r>
              <a:rPr lang="en-US" b="1" dirty="0">
                <a:latin typeface="+mn-lt"/>
              </a:rPr>
              <a:t>Sample of a leaf</a:t>
            </a:r>
            <a:endParaRPr lang="en-IN" b="1" dirty="0">
              <a:latin typeface="+mn-lt"/>
            </a:endParaRPr>
          </a:p>
        </p:txBody>
      </p:sp>
      <p:pic>
        <p:nvPicPr>
          <p:cNvPr id="5" name="Content Placeholder 4">
            <a:extLst>
              <a:ext uri="{FF2B5EF4-FFF2-40B4-BE49-F238E27FC236}">
                <a16:creationId xmlns:a16="http://schemas.microsoft.com/office/drawing/2014/main" id="{7DEE11FE-593B-446E-996C-5E155FB0B401}"/>
              </a:ext>
            </a:extLst>
          </p:cNvPr>
          <p:cNvPicPr>
            <a:picLocks noGrp="1" noChangeAspect="1"/>
          </p:cNvPicPr>
          <p:nvPr>
            <p:ph idx="1"/>
          </p:nvPr>
        </p:nvPicPr>
        <p:blipFill>
          <a:blip r:embed="rId2"/>
          <a:stretch>
            <a:fillRect/>
          </a:stretch>
        </p:blipFill>
        <p:spPr>
          <a:xfrm>
            <a:off x="0" y="1371600"/>
            <a:ext cx="9144000" cy="5486399"/>
          </a:xfrm>
        </p:spPr>
      </p:pic>
    </p:spTree>
    <p:extLst>
      <p:ext uri="{BB962C8B-B14F-4D97-AF65-F5344CB8AC3E}">
        <p14:creationId xmlns:p14="http://schemas.microsoft.com/office/powerpoint/2010/main" val="2382680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11DD-8C6D-49BA-BF34-462F0AD439A1}"/>
              </a:ext>
            </a:extLst>
          </p:cNvPr>
          <p:cNvSpPr>
            <a:spLocks noGrp="1"/>
          </p:cNvSpPr>
          <p:nvPr>
            <p:ph type="title"/>
          </p:nvPr>
        </p:nvSpPr>
        <p:spPr/>
        <p:txBody>
          <a:bodyPr/>
          <a:lstStyle/>
          <a:p>
            <a:r>
              <a:rPr lang="en-US" b="1" dirty="0">
                <a:latin typeface="+mn-lt"/>
              </a:rPr>
              <a:t>Hardware Requirements</a:t>
            </a:r>
            <a:endParaRPr lang="en-IN" b="1" dirty="0">
              <a:latin typeface="+mn-lt"/>
            </a:endParaRPr>
          </a:p>
        </p:txBody>
      </p:sp>
      <p:sp>
        <p:nvSpPr>
          <p:cNvPr id="3" name="Content Placeholder 2">
            <a:extLst>
              <a:ext uri="{FF2B5EF4-FFF2-40B4-BE49-F238E27FC236}">
                <a16:creationId xmlns:a16="http://schemas.microsoft.com/office/drawing/2014/main" id="{AD468517-1F07-4BC3-B663-882635C55BA6}"/>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Operating System:</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Windows/Linux</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Simulation Tool: </a:t>
            </a:r>
          </a:p>
          <a:p>
            <a:pPr marL="0" indent="0">
              <a:buNone/>
            </a:pPr>
            <a:r>
              <a:rPr lang="en-US" sz="2400" dirty="0">
                <a:latin typeface="Times New Roman" panose="02020603050405020304" pitchFamily="18" charset="0"/>
                <a:cs typeface="Times New Roman" panose="02020603050405020304" pitchFamily="18" charset="0"/>
              </a:rPr>
              <a:t>    Anaconda with </a:t>
            </a:r>
            <a:r>
              <a:rPr lang="en-US" sz="2400" dirty="0" err="1">
                <a:latin typeface="Times New Roman" panose="02020603050405020304" pitchFamily="18" charset="0"/>
                <a:cs typeface="Times New Roman" panose="02020603050405020304" pitchFamily="18" charset="0"/>
              </a:rPr>
              <a:t>Jupyter</a:t>
            </a:r>
            <a:r>
              <a:rPr lang="en-US" sz="2400" dirty="0">
                <a:latin typeface="Times New Roman" panose="02020603050405020304" pitchFamily="18" charset="0"/>
                <a:cs typeface="Times New Roman" panose="02020603050405020304" pitchFamily="18" charset="0"/>
              </a:rPr>
              <a:t> Notebook</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A1F71F4-7104-42C9-A1A4-A85CCF29D067}"/>
              </a:ext>
            </a:extLst>
          </p:cNvPr>
          <p:cNvPicPr>
            <a:picLocks noChangeAspect="1"/>
          </p:cNvPicPr>
          <p:nvPr/>
        </p:nvPicPr>
        <p:blipFill>
          <a:blip r:embed="rId2"/>
          <a:stretch>
            <a:fillRect/>
          </a:stretch>
        </p:blipFill>
        <p:spPr>
          <a:xfrm>
            <a:off x="106203" y="4665660"/>
            <a:ext cx="1827214" cy="1827214"/>
          </a:xfrm>
          <a:prstGeom prst="rect">
            <a:avLst/>
          </a:prstGeom>
        </p:spPr>
      </p:pic>
      <p:pic>
        <p:nvPicPr>
          <p:cNvPr id="7" name="Picture 6">
            <a:extLst>
              <a:ext uri="{FF2B5EF4-FFF2-40B4-BE49-F238E27FC236}">
                <a16:creationId xmlns:a16="http://schemas.microsoft.com/office/drawing/2014/main" id="{1DF5E83A-05FA-4B05-9682-C59E3C3336C6}"/>
              </a:ext>
            </a:extLst>
          </p:cNvPr>
          <p:cNvPicPr>
            <a:picLocks noChangeAspect="1"/>
          </p:cNvPicPr>
          <p:nvPr/>
        </p:nvPicPr>
        <p:blipFill>
          <a:blip r:embed="rId3"/>
          <a:stretch>
            <a:fillRect/>
          </a:stretch>
        </p:blipFill>
        <p:spPr>
          <a:xfrm>
            <a:off x="2455864" y="4506052"/>
            <a:ext cx="3815873" cy="2146429"/>
          </a:xfrm>
          <a:prstGeom prst="rect">
            <a:avLst/>
          </a:prstGeom>
        </p:spPr>
      </p:pic>
      <p:pic>
        <p:nvPicPr>
          <p:cNvPr id="9" name="Picture 8">
            <a:extLst>
              <a:ext uri="{FF2B5EF4-FFF2-40B4-BE49-F238E27FC236}">
                <a16:creationId xmlns:a16="http://schemas.microsoft.com/office/drawing/2014/main" id="{50E87034-366E-416B-B18D-B8EB7DE04D1B}"/>
              </a:ext>
            </a:extLst>
          </p:cNvPr>
          <p:cNvPicPr>
            <a:picLocks noChangeAspect="1"/>
          </p:cNvPicPr>
          <p:nvPr/>
        </p:nvPicPr>
        <p:blipFill>
          <a:blip r:embed="rId4"/>
          <a:stretch>
            <a:fillRect/>
          </a:stretch>
        </p:blipFill>
        <p:spPr>
          <a:xfrm>
            <a:off x="6939281" y="4723838"/>
            <a:ext cx="1475936" cy="1710855"/>
          </a:xfrm>
          <a:prstGeom prst="rect">
            <a:avLst/>
          </a:prstGeom>
        </p:spPr>
      </p:pic>
    </p:spTree>
    <p:extLst>
      <p:ext uri="{BB962C8B-B14F-4D97-AF65-F5344CB8AC3E}">
        <p14:creationId xmlns:p14="http://schemas.microsoft.com/office/powerpoint/2010/main" val="2035539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D45C5-6BA7-48DD-8CC0-C46424CACCB1}"/>
              </a:ext>
            </a:extLst>
          </p:cNvPr>
          <p:cNvSpPr>
            <a:spLocks noGrp="1"/>
          </p:cNvSpPr>
          <p:nvPr>
            <p:ph type="title"/>
          </p:nvPr>
        </p:nvSpPr>
        <p:spPr/>
        <p:txBody>
          <a:bodyPr/>
          <a:lstStyle/>
          <a:p>
            <a:pPr algn="ctr"/>
            <a:r>
              <a:rPr lang="en-IN" b="1" dirty="0">
                <a:latin typeface="+mn-lt"/>
              </a:rPr>
              <a:t>Software Requirements</a:t>
            </a:r>
            <a:br>
              <a:rPr lang="en-IN" dirty="0"/>
            </a:br>
            <a:endParaRPr lang="en-IN" dirty="0"/>
          </a:p>
        </p:txBody>
      </p:sp>
      <p:sp>
        <p:nvSpPr>
          <p:cNvPr id="3" name="Content Placeholder 2">
            <a:extLst>
              <a:ext uri="{FF2B5EF4-FFF2-40B4-BE49-F238E27FC236}">
                <a16:creationId xmlns:a16="http://schemas.microsoft.com/office/drawing/2014/main" id="{96CF0BDB-3AA7-4C34-AB6D-6E08A757C2B0}"/>
              </a:ext>
            </a:extLst>
          </p:cNvPr>
          <p:cNvSpPr>
            <a:spLocks noGrp="1"/>
          </p:cNvSpPr>
          <p:nvPr>
            <p:ph idx="1"/>
          </p:nvPr>
        </p:nvSpPr>
        <p:spPr/>
        <p:txBody>
          <a:bodyPr>
            <a:normAutofit/>
          </a:bodyPr>
          <a:lstStyle/>
          <a:p>
            <a:r>
              <a:rPr lang="en-IN" sz="2400" b="1" dirty="0">
                <a:latin typeface="Times New Roman" panose="02020603050405020304" pitchFamily="18" charset="0"/>
                <a:cs typeface="Times New Roman" panose="02020603050405020304" pitchFamily="18" charset="0"/>
              </a:rPr>
              <a:t>Processor: </a:t>
            </a:r>
          </a:p>
          <a:p>
            <a:pPr marL="0" indent="0">
              <a:buNone/>
            </a:pPr>
            <a:r>
              <a:rPr lang="en-IN" sz="2400" dirty="0">
                <a:latin typeface="Times New Roman" panose="02020603050405020304" pitchFamily="18" charset="0"/>
                <a:cs typeface="Times New Roman" panose="02020603050405020304" pitchFamily="18" charset="0"/>
              </a:rPr>
              <a:t>   Pentium 4/3</a:t>
            </a:r>
          </a:p>
          <a:p>
            <a:r>
              <a:rPr lang="en-IN" sz="2400" b="1" dirty="0">
                <a:latin typeface="Times New Roman" panose="02020603050405020304" pitchFamily="18" charset="0"/>
                <a:cs typeface="Times New Roman" panose="02020603050405020304" pitchFamily="18" charset="0"/>
              </a:rPr>
              <a:t>Hardware: </a:t>
            </a:r>
          </a:p>
          <a:p>
            <a:pPr marL="0" indent="0">
              <a:buNone/>
            </a:pPr>
            <a:r>
              <a:rPr lang="en-IN" sz="2400" dirty="0">
                <a:latin typeface="Times New Roman" panose="02020603050405020304" pitchFamily="18" charset="0"/>
                <a:cs typeface="Times New Roman" panose="02020603050405020304" pitchFamily="18" charset="0"/>
              </a:rPr>
              <a:t>   Minimum 80 GB</a:t>
            </a:r>
          </a:p>
          <a:p>
            <a:r>
              <a:rPr lang="en-IN" sz="2400" b="1" dirty="0">
                <a:latin typeface="Times New Roman" panose="02020603050405020304" pitchFamily="18" charset="0"/>
                <a:cs typeface="Times New Roman" panose="02020603050405020304" pitchFamily="18" charset="0"/>
              </a:rPr>
              <a:t>RAM:</a:t>
            </a:r>
          </a:p>
          <a:p>
            <a:pPr marL="0" indent="0">
              <a:buNone/>
            </a:pPr>
            <a:r>
              <a:rPr lang="en-IN" sz="2400" dirty="0">
                <a:latin typeface="Times New Roman" panose="02020603050405020304" pitchFamily="18" charset="0"/>
                <a:cs typeface="Times New Roman" panose="02020603050405020304" pitchFamily="18" charset="0"/>
              </a:rPr>
              <a:t>   Minimum 2GB</a:t>
            </a:r>
          </a:p>
        </p:txBody>
      </p:sp>
      <p:pic>
        <p:nvPicPr>
          <p:cNvPr id="5" name="Picture 4">
            <a:extLst>
              <a:ext uri="{FF2B5EF4-FFF2-40B4-BE49-F238E27FC236}">
                <a16:creationId xmlns:a16="http://schemas.microsoft.com/office/drawing/2014/main" id="{7E67B628-42FB-48FB-B919-AD74BB3EA57A}"/>
              </a:ext>
            </a:extLst>
          </p:cNvPr>
          <p:cNvPicPr>
            <a:picLocks noChangeAspect="1"/>
          </p:cNvPicPr>
          <p:nvPr/>
        </p:nvPicPr>
        <p:blipFill>
          <a:blip r:embed="rId2"/>
          <a:stretch>
            <a:fillRect/>
          </a:stretch>
        </p:blipFill>
        <p:spPr>
          <a:xfrm>
            <a:off x="1021397" y="4714875"/>
            <a:ext cx="2143125" cy="2143125"/>
          </a:xfrm>
          <a:prstGeom prst="rect">
            <a:avLst/>
          </a:prstGeom>
        </p:spPr>
      </p:pic>
      <p:pic>
        <p:nvPicPr>
          <p:cNvPr id="7" name="Picture 6">
            <a:extLst>
              <a:ext uri="{FF2B5EF4-FFF2-40B4-BE49-F238E27FC236}">
                <a16:creationId xmlns:a16="http://schemas.microsoft.com/office/drawing/2014/main" id="{14084603-E200-4E6B-AB5F-11EB6B34D41F}"/>
              </a:ext>
            </a:extLst>
          </p:cNvPr>
          <p:cNvPicPr>
            <a:picLocks noChangeAspect="1"/>
          </p:cNvPicPr>
          <p:nvPr/>
        </p:nvPicPr>
        <p:blipFill>
          <a:blip r:embed="rId3"/>
          <a:stretch>
            <a:fillRect/>
          </a:stretch>
        </p:blipFill>
        <p:spPr>
          <a:xfrm>
            <a:off x="5016854" y="1825625"/>
            <a:ext cx="2872109" cy="1872615"/>
          </a:xfrm>
          <a:prstGeom prst="rect">
            <a:avLst/>
          </a:prstGeom>
        </p:spPr>
      </p:pic>
      <p:pic>
        <p:nvPicPr>
          <p:cNvPr id="9" name="Picture 8">
            <a:extLst>
              <a:ext uri="{FF2B5EF4-FFF2-40B4-BE49-F238E27FC236}">
                <a16:creationId xmlns:a16="http://schemas.microsoft.com/office/drawing/2014/main" id="{55C147E9-EB9B-4C6B-9B44-EDBE029CC893}"/>
              </a:ext>
            </a:extLst>
          </p:cNvPr>
          <p:cNvPicPr>
            <a:picLocks noChangeAspect="1"/>
          </p:cNvPicPr>
          <p:nvPr/>
        </p:nvPicPr>
        <p:blipFill rotWithShape="1">
          <a:blip r:embed="rId4"/>
          <a:srcRect/>
          <a:stretch/>
        </p:blipFill>
        <p:spPr>
          <a:xfrm>
            <a:off x="5094605" y="4371946"/>
            <a:ext cx="3420745" cy="1939953"/>
          </a:xfrm>
          <a:prstGeom prst="rect">
            <a:avLst/>
          </a:prstGeom>
        </p:spPr>
      </p:pic>
    </p:spTree>
    <p:extLst>
      <p:ext uri="{BB962C8B-B14F-4D97-AF65-F5344CB8AC3E}">
        <p14:creationId xmlns:p14="http://schemas.microsoft.com/office/powerpoint/2010/main" val="1943687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EED1-4732-4090-9628-B07D90A87695}"/>
              </a:ext>
            </a:extLst>
          </p:cNvPr>
          <p:cNvSpPr>
            <a:spLocks noGrp="1"/>
          </p:cNvSpPr>
          <p:nvPr>
            <p:ph type="title"/>
          </p:nvPr>
        </p:nvSpPr>
        <p:spPr/>
        <p:txBody>
          <a:bodyPr/>
          <a:lstStyle/>
          <a:p>
            <a:r>
              <a:rPr lang="en-IN" b="1" dirty="0">
                <a:latin typeface="+mn-lt"/>
              </a:rPr>
              <a:t>Conclusion</a:t>
            </a:r>
          </a:p>
        </p:txBody>
      </p:sp>
      <p:sp>
        <p:nvSpPr>
          <p:cNvPr id="3" name="Content Placeholder 2">
            <a:extLst>
              <a:ext uri="{FF2B5EF4-FFF2-40B4-BE49-F238E27FC236}">
                <a16:creationId xmlns:a16="http://schemas.microsoft.com/office/drawing/2014/main" id="{D42656B1-2A10-422C-A0D3-6BD5547C8739}"/>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Plant Diseases are major food threats that should have to overcome before it leads to further loss of the entire field. But often framers unable to distinguish between similar symptoms but ace different diseases. This will mislead to wrong or overdosage of fertilizers. Here, we employ Convolutional Neural Network (CNN)called Deep Learning Algorithms to reduce this loss and guide farmers with video lessons. This can be done through mobile App "Not all farmers but some do use it."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75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513AB-BD0B-4C64-9F9A-5811D0CAC78A}"/>
              </a:ext>
            </a:extLst>
          </p:cNvPr>
          <p:cNvSpPr>
            <a:spLocks noGrp="1"/>
          </p:cNvSpPr>
          <p:nvPr>
            <p:ph type="title"/>
          </p:nvPr>
        </p:nvSpPr>
        <p:spPr/>
        <p:txBody>
          <a:bodyPr/>
          <a:lstStyle/>
          <a:p>
            <a:pPr algn="ctr"/>
            <a:r>
              <a:rPr lang="en-IN" b="1" dirty="0">
                <a:latin typeface="+mn-lt"/>
              </a:rPr>
              <a:t>Thankyou</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0B0C279D-BB50-4CA1-AD48-F4FDF0A90AEB}"/>
                  </a:ext>
                </a:extLst>
              </p14:cNvPr>
              <p14:cNvContentPartPr/>
              <p14:nvPr/>
            </p14:nvContentPartPr>
            <p14:xfrm>
              <a:off x="11568325" y="4314984"/>
              <a:ext cx="360" cy="360"/>
            </p14:xfrm>
          </p:contentPart>
        </mc:Choice>
        <mc:Fallback xmlns="">
          <p:pic>
            <p:nvPicPr>
              <p:cNvPr id="10" name="Ink 9">
                <a:extLst>
                  <a:ext uri="{FF2B5EF4-FFF2-40B4-BE49-F238E27FC236}">
                    <a16:creationId xmlns:a16="http://schemas.microsoft.com/office/drawing/2014/main" id="{0B0C279D-BB50-4CA1-AD48-F4FDF0A90AEB}"/>
                  </a:ext>
                </a:extLst>
              </p:cNvPr>
              <p:cNvPicPr/>
              <p:nvPr/>
            </p:nvPicPr>
            <p:blipFill>
              <a:blip r:embed="rId3"/>
              <a:stretch>
                <a:fillRect/>
              </a:stretch>
            </p:blipFill>
            <p:spPr>
              <a:xfrm>
                <a:off x="11514685" y="420734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F1C60B3-6BF4-4F46-BEA9-AD0114637D2E}"/>
                  </a:ext>
                </a:extLst>
              </p14:cNvPr>
              <p14:cNvContentPartPr/>
              <p14:nvPr/>
            </p14:nvContentPartPr>
            <p14:xfrm>
              <a:off x="11568325" y="4314984"/>
              <a:ext cx="360" cy="360"/>
            </p14:xfrm>
          </p:contentPart>
        </mc:Choice>
        <mc:Fallback xmlns="">
          <p:pic>
            <p:nvPicPr>
              <p:cNvPr id="11" name="Ink 10">
                <a:extLst>
                  <a:ext uri="{FF2B5EF4-FFF2-40B4-BE49-F238E27FC236}">
                    <a16:creationId xmlns:a16="http://schemas.microsoft.com/office/drawing/2014/main" id="{3F1C60B3-6BF4-4F46-BEA9-AD0114637D2E}"/>
                  </a:ext>
                </a:extLst>
              </p:cNvPr>
              <p:cNvPicPr/>
              <p:nvPr/>
            </p:nvPicPr>
            <p:blipFill>
              <a:blip r:embed="rId3"/>
              <a:stretch>
                <a:fillRect/>
              </a:stretch>
            </p:blipFill>
            <p:spPr>
              <a:xfrm>
                <a:off x="11514685" y="420734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D03EB303-6E32-407F-B186-2744873F641D}"/>
                  </a:ext>
                </a:extLst>
              </p14:cNvPr>
              <p14:cNvContentPartPr/>
              <p14:nvPr/>
            </p14:nvContentPartPr>
            <p14:xfrm>
              <a:off x="397165" y="1629744"/>
              <a:ext cx="8678160" cy="2391840"/>
            </p14:xfrm>
          </p:contentPart>
        </mc:Choice>
        <mc:Fallback xmlns="">
          <p:pic>
            <p:nvPicPr>
              <p:cNvPr id="12" name="Ink 11">
                <a:extLst>
                  <a:ext uri="{FF2B5EF4-FFF2-40B4-BE49-F238E27FC236}">
                    <a16:creationId xmlns:a16="http://schemas.microsoft.com/office/drawing/2014/main" id="{D03EB303-6E32-407F-B186-2744873F641D}"/>
                  </a:ext>
                </a:extLst>
              </p:cNvPr>
              <p:cNvPicPr/>
              <p:nvPr/>
            </p:nvPicPr>
            <p:blipFill>
              <a:blip r:embed="rId6"/>
              <a:stretch>
                <a:fillRect/>
              </a:stretch>
            </p:blipFill>
            <p:spPr>
              <a:xfrm>
                <a:off x="343165" y="1522104"/>
                <a:ext cx="8785800" cy="2607480"/>
              </a:xfrm>
              <a:prstGeom prst="rect">
                <a:avLst/>
              </a:prstGeom>
            </p:spPr>
          </p:pic>
        </mc:Fallback>
      </mc:AlternateContent>
    </p:spTree>
    <p:extLst>
      <p:ext uri="{BB962C8B-B14F-4D97-AF65-F5344CB8AC3E}">
        <p14:creationId xmlns:p14="http://schemas.microsoft.com/office/powerpoint/2010/main" val="222191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19ED-B779-4021-97B0-F7295899247B}"/>
              </a:ext>
            </a:extLst>
          </p:cNvPr>
          <p:cNvSpPr>
            <a:spLocks noGrp="1"/>
          </p:cNvSpPr>
          <p:nvPr>
            <p:ph type="title"/>
          </p:nvPr>
        </p:nvSpPr>
        <p:spPr>
          <a:xfrm>
            <a:off x="628650" y="314326"/>
            <a:ext cx="7886700" cy="1325563"/>
          </a:xfrm>
        </p:spPr>
        <p:txBody>
          <a:bodyPr/>
          <a:lstStyle/>
          <a:p>
            <a:r>
              <a:rPr lang="en-IN" b="1" dirty="0">
                <a:latin typeface="+mn-lt"/>
              </a:rPr>
              <a:t>Introduction</a:t>
            </a:r>
          </a:p>
        </p:txBody>
      </p:sp>
      <p:sp>
        <p:nvSpPr>
          <p:cNvPr id="3" name="Content Placeholder 2">
            <a:extLst>
              <a:ext uri="{FF2B5EF4-FFF2-40B4-BE49-F238E27FC236}">
                <a16:creationId xmlns:a16="http://schemas.microsoft.com/office/drawing/2014/main" id="{B2985E84-B46E-407E-939A-676FC5ABC552}"/>
              </a:ext>
            </a:extLst>
          </p:cNvPr>
          <p:cNvSpPr>
            <a:spLocks noGrp="1"/>
          </p:cNvSpPr>
          <p:nvPr>
            <p:ph idx="1"/>
          </p:nvPr>
        </p:nvSpPr>
        <p:spPr>
          <a:xfrm>
            <a:off x="628650" y="4338319"/>
            <a:ext cx="7886700" cy="1838643"/>
          </a:xfrm>
        </p:spPr>
        <p:txBody>
          <a:bodyPr>
            <a:normAutofit fontScale="92500" lnSpcReduction="10000"/>
          </a:bodyPr>
          <a:lstStyle/>
          <a:p>
            <a:r>
              <a:rPr lang="en-US" sz="2400" dirty="0">
                <a:latin typeface="New times roman"/>
              </a:rPr>
              <a:t>They look the same and almost similar. In case the farmer makes wrong predictions and uses the wrong fertilizers or more than the normal dose (or)threshold or Limit (every plant has some threshold fertilizers spraying to be followed), it will mess up the whole plant (or) soil and cause enough damage to plant and fields .</a:t>
            </a:r>
            <a:endParaRPr lang="en-IN" sz="2400" dirty="0">
              <a:latin typeface="New times roman"/>
            </a:endParaRPr>
          </a:p>
        </p:txBody>
      </p:sp>
      <p:pic>
        <p:nvPicPr>
          <p:cNvPr id="5" name="Picture 4">
            <a:extLst>
              <a:ext uri="{FF2B5EF4-FFF2-40B4-BE49-F238E27FC236}">
                <a16:creationId xmlns:a16="http://schemas.microsoft.com/office/drawing/2014/main" id="{AAF387EB-DFE4-41A5-9FC2-0391A49B125F}"/>
              </a:ext>
            </a:extLst>
          </p:cNvPr>
          <p:cNvPicPr>
            <a:picLocks noChangeAspect="1"/>
          </p:cNvPicPr>
          <p:nvPr/>
        </p:nvPicPr>
        <p:blipFill rotWithShape="1">
          <a:blip r:embed="rId2"/>
          <a:srcRect l="650" t="-1" r="1002" b="4589"/>
          <a:stretch/>
        </p:blipFill>
        <p:spPr>
          <a:xfrm>
            <a:off x="673718" y="1639889"/>
            <a:ext cx="7841632" cy="2221273"/>
          </a:xfrm>
          <a:prstGeom prst="rect">
            <a:avLst/>
          </a:prstGeom>
          <a:solidFill>
            <a:schemeClr val="tx1"/>
          </a:solidFill>
        </p:spPr>
      </p:pic>
      <p:sp>
        <p:nvSpPr>
          <p:cNvPr id="6" name="Rectangle 5">
            <a:extLst>
              <a:ext uri="{FF2B5EF4-FFF2-40B4-BE49-F238E27FC236}">
                <a16:creationId xmlns:a16="http://schemas.microsoft.com/office/drawing/2014/main" id="{2F16D436-793A-45CE-9199-EC2E61149576}"/>
              </a:ext>
            </a:extLst>
          </p:cNvPr>
          <p:cNvSpPr/>
          <p:nvPr/>
        </p:nvSpPr>
        <p:spPr>
          <a:xfrm>
            <a:off x="12070080" y="270256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5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AFCB-6C02-4D7E-8C48-E2B9C04C67B9}"/>
              </a:ext>
            </a:extLst>
          </p:cNvPr>
          <p:cNvSpPr>
            <a:spLocks noGrp="1"/>
          </p:cNvSpPr>
          <p:nvPr>
            <p:ph type="title"/>
          </p:nvPr>
        </p:nvSpPr>
        <p:spPr>
          <a:xfrm>
            <a:off x="628650" y="314326"/>
            <a:ext cx="7886700" cy="1325563"/>
          </a:xfrm>
        </p:spPr>
        <p:txBody>
          <a:bodyPr/>
          <a:lstStyle/>
          <a:p>
            <a:r>
              <a:rPr lang="en-IN" b="1" dirty="0">
                <a:latin typeface="+mn-lt"/>
              </a:rPr>
              <a:t>Introduction</a:t>
            </a:r>
          </a:p>
        </p:txBody>
      </p:sp>
      <p:sp>
        <p:nvSpPr>
          <p:cNvPr id="3" name="Content Placeholder 2">
            <a:extLst>
              <a:ext uri="{FF2B5EF4-FFF2-40B4-BE49-F238E27FC236}">
                <a16:creationId xmlns:a16="http://schemas.microsoft.com/office/drawing/2014/main" id="{DA502502-A910-49F5-A899-5DEA57EAEE5E}"/>
              </a:ext>
            </a:extLst>
          </p:cNvPr>
          <p:cNvSpPr>
            <a:spLocks noGrp="1"/>
          </p:cNvSpPr>
          <p:nvPr>
            <p:ph sz="half" idx="1"/>
          </p:nvPr>
        </p:nvSpPr>
        <p:spPr>
          <a:xfrm>
            <a:off x="628650" y="1825625"/>
            <a:ext cx="4847590" cy="4351338"/>
          </a:xfrm>
        </p:spPr>
        <p:txBody>
          <a:bodyPr>
            <a:normAutofit/>
          </a:bodyPr>
          <a:lstStyle/>
          <a:p>
            <a:r>
              <a:rPr lang="en-US" sz="2400" dirty="0">
                <a:latin typeface="New times roman"/>
              </a:rPr>
              <a:t>Traditionally, Identification of plant diseases has relied on human annotation by visual inspection and the agricultural production cost can be significantly increased if plants diseases are not detected and cured in their early stages using CNN model.</a:t>
            </a:r>
          </a:p>
          <a:p>
            <a:r>
              <a:rPr lang="en-US" sz="2400" dirty="0">
                <a:latin typeface="New times roman"/>
              </a:rPr>
              <a:t>So, to train a model by given image dataset with classify the disease type of leaves.</a:t>
            </a:r>
            <a:endParaRPr lang="en-IN" sz="2400" dirty="0">
              <a:latin typeface="New times roman"/>
            </a:endParaRPr>
          </a:p>
        </p:txBody>
      </p:sp>
      <p:pic>
        <p:nvPicPr>
          <p:cNvPr id="6" name="Content Placeholder 5">
            <a:extLst>
              <a:ext uri="{FF2B5EF4-FFF2-40B4-BE49-F238E27FC236}">
                <a16:creationId xmlns:a16="http://schemas.microsoft.com/office/drawing/2014/main" id="{026FC95C-02FA-4A5A-B7A1-16E252B8DA6A}"/>
              </a:ext>
            </a:extLst>
          </p:cNvPr>
          <p:cNvPicPr>
            <a:picLocks noGrp="1" noChangeAspect="1"/>
          </p:cNvPicPr>
          <p:nvPr>
            <p:ph sz="half" idx="2"/>
          </p:nvPr>
        </p:nvPicPr>
        <p:blipFill>
          <a:blip r:embed="rId2"/>
          <a:stretch>
            <a:fillRect/>
          </a:stretch>
        </p:blipFill>
        <p:spPr>
          <a:xfrm>
            <a:off x="5694991" y="2209530"/>
            <a:ext cx="2820359" cy="2682780"/>
          </a:xfrm>
        </p:spPr>
      </p:pic>
    </p:spTree>
    <p:extLst>
      <p:ext uri="{BB962C8B-B14F-4D97-AF65-F5344CB8AC3E}">
        <p14:creationId xmlns:p14="http://schemas.microsoft.com/office/powerpoint/2010/main" val="2344605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58C6D-C717-40F1-858C-9A49045640D7}"/>
              </a:ext>
            </a:extLst>
          </p:cNvPr>
          <p:cNvSpPr>
            <a:spLocks noGrp="1"/>
          </p:cNvSpPr>
          <p:nvPr>
            <p:ph type="title"/>
          </p:nvPr>
        </p:nvSpPr>
        <p:spPr>
          <a:xfrm>
            <a:off x="628650" y="314326"/>
            <a:ext cx="7886700" cy="1325563"/>
          </a:xfrm>
        </p:spPr>
        <p:txBody>
          <a:bodyPr/>
          <a:lstStyle/>
          <a:p>
            <a:r>
              <a:rPr lang="en-IN" b="1" dirty="0">
                <a:latin typeface="+mn-lt"/>
              </a:rPr>
              <a:t>Existing system</a:t>
            </a:r>
          </a:p>
        </p:txBody>
      </p:sp>
      <p:sp>
        <p:nvSpPr>
          <p:cNvPr id="3" name="Content Placeholder 2">
            <a:extLst>
              <a:ext uri="{FF2B5EF4-FFF2-40B4-BE49-F238E27FC236}">
                <a16:creationId xmlns:a16="http://schemas.microsoft.com/office/drawing/2014/main" id="{36686807-2BF2-4AB8-9024-01910646403A}"/>
              </a:ext>
            </a:extLst>
          </p:cNvPr>
          <p:cNvSpPr>
            <a:spLocks noGrp="1"/>
          </p:cNvSpPr>
          <p:nvPr>
            <p:ph idx="1"/>
          </p:nvPr>
        </p:nvSpPr>
        <p:spPr/>
        <p:txBody>
          <a:bodyPr>
            <a:noAutofit/>
          </a:bodyPr>
          <a:lstStyle/>
          <a:p>
            <a:r>
              <a:rPr lang="en-US" sz="2400" dirty="0">
                <a:latin typeface="New times roman"/>
              </a:rPr>
              <a:t>Leaf disease detection plays a vital role in agricultural field.</a:t>
            </a:r>
          </a:p>
          <a:p>
            <a:r>
              <a:rPr lang="en-US" sz="2400" dirty="0">
                <a:latin typeface="New times roman"/>
              </a:rPr>
              <a:t>However, It requires huge manpower, more processing time and extensive knowledge about plants disease. Hence, machine learning is applied to detect disease in plant leaves are into consideration for classification</a:t>
            </a:r>
          </a:p>
          <a:p>
            <a:r>
              <a:rPr lang="en-US" sz="2400" dirty="0">
                <a:latin typeface="New times roman"/>
              </a:rPr>
              <a:t> The morphological feature and properties like color, intensity and dimensions of the plant leaves are taken into consideration for classification.</a:t>
            </a:r>
          </a:p>
          <a:p>
            <a:r>
              <a:rPr lang="en-US" sz="2400" dirty="0">
                <a:latin typeface="New times roman"/>
              </a:rPr>
              <a:t> It presents an overview on various types of plants disease and different classification techniques in machine learning that are used for identifying diseases in different plant leaves.</a:t>
            </a:r>
            <a:endParaRPr lang="en-IN" sz="2400" dirty="0">
              <a:latin typeface="New times roman"/>
            </a:endParaRPr>
          </a:p>
        </p:txBody>
      </p:sp>
    </p:spTree>
    <p:extLst>
      <p:ext uri="{BB962C8B-B14F-4D97-AF65-F5344CB8AC3E}">
        <p14:creationId xmlns:p14="http://schemas.microsoft.com/office/powerpoint/2010/main" val="410447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A7AE-575E-47F4-A889-1BCB8C48C775}"/>
              </a:ext>
            </a:extLst>
          </p:cNvPr>
          <p:cNvSpPr>
            <a:spLocks noGrp="1"/>
          </p:cNvSpPr>
          <p:nvPr>
            <p:ph type="title"/>
          </p:nvPr>
        </p:nvSpPr>
        <p:spPr>
          <a:xfrm>
            <a:off x="628650" y="314326"/>
            <a:ext cx="7886700" cy="1325563"/>
          </a:xfrm>
        </p:spPr>
        <p:txBody>
          <a:bodyPr>
            <a:normAutofit/>
          </a:bodyPr>
          <a:lstStyle/>
          <a:p>
            <a:r>
              <a:rPr lang="en-IN" sz="4000" b="1" dirty="0">
                <a:latin typeface="+mn-lt"/>
              </a:rPr>
              <a:t>Disadvantages of existing system</a:t>
            </a:r>
          </a:p>
        </p:txBody>
      </p:sp>
      <p:sp>
        <p:nvSpPr>
          <p:cNvPr id="3" name="Content Placeholder 2">
            <a:extLst>
              <a:ext uri="{FF2B5EF4-FFF2-40B4-BE49-F238E27FC236}">
                <a16:creationId xmlns:a16="http://schemas.microsoft.com/office/drawing/2014/main" id="{204E4792-0E52-4DA0-8370-983E0CC75475}"/>
              </a:ext>
            </a:extLst>
          </p:cNvPr>
          <p:cNvSpPr>
            <a:spLocks noGrp="1"/>
          </p:cNvSpPr>
          <p:nvPr>
            <p:ph idx="1"/>
          </p:nvPr>
        </p:nvSpPr>
        <p:spPr>
          <a:xfrm>
            <a:off x="628650" y="2651759"/>
            <a:ext cx="7886700" cy="3525203"/>
          </a:xfrm>
        </p:spPr>
        <p:txBody>
          <a:bodyPr>
            <a:normAutofit/>
          </a:bodyPr>
          <a:lstStyle/>
          <a:p>
            <a:r>
              <a:rPr lang="en-US" sz="2400" dirty="0">
                <a:latin typeface="New times roman"/>
              </a:rPr>
              <a:t>It has not focused on identification of mulberry leaves.</a:t>
            </a:r>
          </a:p>
          <a:p>
            <a:r>
              <a:rPr lang="en-US" sz="2400" dirty="0">
                <a:latin typeface="New times roman"/>
              </a:rPr>
              <a:t> It has not focused on increasing the recognition rate and classification accuracy of severity of leaf diseases.</a:t>
            </a:r>
          </a:p>
          <a:p>
            <a:r>
              <a:rPr lang="en-US" sz="2400" dirty="0">
                <a:latin typeface="New times roman"/>
              </a:rPr>
              <a:t> There is a lack of disease area segmentation and classification.</a:t>
            </a:r>
            <a:endParaRPr lang="en-IN" sz="2400" dirty="0">
              <a:latin typeface="New times roman"/>
            </a:endParaRPr>
          </a:p>
        </p:txBody>
      </p:sp>
    </p:spTree>
    <p:extLst>
      <p:ext uri="{BB962C8B-B14F-4D97-AF65-F5344CB8AC3E}">
        <p14:creationId xmlns:p14="http://schemas.microsoft.com/office/powerpoint/2010/main" val="2459917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C876-5CB7-44C5-9FDF-48A24EBC74E9}"/>
              </a:ext>
            </a:extLst>
          </p:cNvPr>
          <p:cNvSpPr>
            <a:spLocks noGrp="1"/>
          </p:cNvSpPr>
          <p:nvPr>
            <p:ph type="title"/>
          </p:nvPr>
        </p:nvSpPr>
        <p:spPr/>
        <p:txBody>
          <a:bodyPr/>
          <a:lstStyle/>
          <a:p>
            <a:r>
              <a:rPr lang="en-IN" b="1" dirty="0">
                <a:latin typeface="+mn-lt"/>
              </a:rPr>
              <a:t>Proposed system</a:t>
            </a:r>
          </a:p>
        </p:txBody>
      </p:sp>
      <p:sp>
        <p:nvSpPr>
          <p:cNvPr id="3" name="Content Placeholder 2">
            <a:extLst>
              <a:ext uri="{FF2B5EF4-FFF2-40B4-BE49-F238E27FC236}">
                <a16:creationId xmlns:a16="http://schemas.microsoft.com/office/drawing/2014/main" id="{8A0EA17B-042E-4106-874E-D71B234E4839}"/>
              </a:ext>
            </a:extLst>
          </p:cNvPr>
          <p:cNvSpPr>
            <a:spLocks noGrp="1"/>
          </p:cNvSpPr>
          <p:nvPr>
            <p:ph idx="1"/>
          </p:nvPr>
        </p:nvSpPr>
        <p:spPr/>
        <p:txBody>
          <a:bodyPr>
            <a:normAutofit/>
          </a:bodyPr>
          <a:lstStyle/>
          <a:p>
            <a:r>
              <a:rPr lang="en-US" dirty="0"/>
              <a:t> </a:t>
            </a:r>
            <a:r>
              <a:rPr lang="en-US" sz="2400" dirty="0">
                <a:latin typeface="New times roman"/>
              </a:rPr>
              <a:t>We planned to design deep learning technique so that a person with lesser expertise in software also be able to use it easily.</a:t>
            </a:r>
          </a:p>
          <a:p>
            <a:r>
              <a:rPr lang="en-US" sz="2400" dirty="0">
                <a:latin typeface="New times roman"/>
              </a:rPr>
              <a:t> It explains about the experimental analysis of our methodology and uses CNN technique.</a:t>
            </a:r>
          </a:p>
          <a:p>
            <a:r>
              <a:rPr lang="en-US" sz="2400" dirty="0">
                <a:latin typeface="New times roman"/>
              </a:rPr>
              <a:t> Samples of different plants leaves images are collected that comprised of different plant diseases like Aster Yellows, Clubroot, Leaf blister etc.</a:t>
            </a:r>
          </a:p>
          <a:p>
            <a:r>
              <a:rPr lang="en-US" sz="2400" dirty="0">
                <a:latin typeface="New times roman"/>
              </a:rPr>
              <a:t> Different number of images is collected for each disease that was classified into database image and input images.</a:t>
            </a:r>
            <a:endParaRPr lang="en-IN" sz="2400" dirty="0">
              <a:latin typeface="New times roman"/>
            </a:endParaRPr>
          </a:p>
        </p:txBody>
      </p:sp>
    </p:spTree>
    <p:extLst>
      <p:ext uri="{BB962C8B-B14F-4D97-AF65-F5344CB8AC3E}">
        <p14:creationId xmlns:p14="http://schemas.microsoft.com/office/powerpoint/2010/main" val="2380030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0F46-3904-49FB-B8AB-A99678DA524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6B4A6A1-F3E0-49EE-8BC7-E4D8268D4474}"/>
              </a:ext>
            </a:extLst>
          </p:cNvPr>
          <p:cNvPicPr>
            <a:picLocks noGrp="1" noChangeAspect="1"/>
          </p:cNvPicPr>
          <p:nvPr>
            <p:ph idx="1"/>
          </p:nvPr>
        </p:nvPicPr>
        <p:blipFill>
          <a:blip r:embed="rId2"/>
          <a:stretch>
            <a:fillRect/>
          </a:stretch>
        </p:blipFill>
        <p:spPr>
          <a:xfrm>
            <a:off x="0" y="0"/>
            <a:ext cx="9144000" cy="6858000"/>
          </a:xfrm>
        </p:spPr>
      </p:pic>
    </p:spTree>
    <p:extLst>
      <p:ext uri="{BB962C8B-B14F-4D97-AF65-F5344CB8AC3E}">
        <p14:creationId xmlns:p14="http://schemas.microsoft.com/office/powerpoint/2010/main" val="354096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CD6A-51E8-401F-BAE1-AB6EFAFDC65F}"/>
              </a:ext>
            </a:extLst>
          </p:cNvPr>
          <p:cNvSpPr>
            <a:spLocks noGrp="1"/>
          </p:cNvSpPr>
          <p:nvPr>
            <p:ph type="title"/>
          </p:nvPr>
        </p:nvSpPr>
        <p:spPr/>
        <p:txBody>
          <a:bodyPr/>
          <a:lstStyle/>
          <a:p>
            <a:r>
              <a:rPr lang="en-IN" b="1" dirty="0">
                <a:latin typeface="+mn-lt"/>
              </a:rPr>
              <a:t>Block Diagram</a:t>
            </a:r>
          </a:p>
        </p:txBody>
      </p:sp>
      <p:pic>
        <p:nvPicPr>
          <p:cNvPr id="7" name="Content Placeholder 6">
            <a:extLst>
              <a:ext uri="{FF2B5EF4-FFF2-40B4-BE49-F238E27FC236}">
                <a16:creationId xmlns:a16="http://schemas.microsoft.com/office/drawing/2014/main" id="{6B368192-28ED-F644-906F-E96ADE0801A5}"/>
              </a:ext>
            </a:extLst>
          </p:cNvPr>
          <p:cNvPicPr>
            <a:picLocks noGrp="1" noChangeAspect="1"/>
          </p:cNvPicPr>
          <p:nvPr>
            <p:ph idx="1"/>
          </p:nvPr>
        </p:nvPicPr>
        <p:blipFill>
          <a:blip r:embed="rId2"/>
          <a:stretch>
            <a:fillRect/>
          </a:stretch>
        </p:blipFill>
        <p:spPr>
          <a:xfrm>
            <a:off x="2045573" y="1467921"/>
            <a:ext cx="5475110" cy="4791959"/>
          </a:xfrm>
        </p:spPr>
      </p:pic>
    </p:spTree>
    <p:extLst>
      <p:ext uri="{BB962C8B-B14F-4D97-AF65-F5344CB8AC3E}">
        <p14:creationId xmlns:p14="http://schemas.microsoft.com/office/powerpoint/2010/main" val="1961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503</TotalTime>
  <Words>1254</Words>
  <Application>Microsoft Office PowerPoint</Application>
  <PresentationFormat>On-screen Show (4:3)</PresentationFormat>
  <Paragraphs>101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Bahnschrift</vt:lpstr>
      <vt:lpstr>Calibri</vt:lpstr>
      <vt:lpstr>Calibri Light</vt:lpstr>
      <vt:lpstr>New times roman</vt:lpstr>
      <vt:lpstr>Times New Roman</vt:lpstr>
      <vt:lpstr>Office Theme</vt:lpstr>
      <vt:lpstr>PowerPoint Presentation</vt:lpstr>
      <vt:lpstr>Abstract :</vt:lpstr>
      <vt:lpstr>Introduction</vt:lpstr>
      <vt:lpstr>Introduction</vt:lpstr>
      <vt:lpstr>Existing system</vt:lpstr>
      <vt:lpstr>Disadvantages of existing system</vt:lpstr>
      <vt:lpstr>Proposed system</vt:lpstr>
      <vt:lpstr>PowerPoint Presentation</vt:lpstr>
      <vt:lpstr>Block Diagram</vt:lpstr>
      <vt:lpstr>Working</vt:lpstr>
      <vt:lpstr>Convolutional neural network</vt:lpstr>
      <vt:lpstr>CONVOLUTIONAL NEURAL NETWORK ARCHITECTURE (VGG-19) </vt:lpstr>
      <vt:lpstr>Convolution Layer</vt:lpstr>
      <vt:lpstr>Pooling Layer</vt:lpstr>
      <vt:lpstr>Fully Connected Layer </vt:lpstr>
      <vt:lpstr>Vgg-19 </vt:lpstr>
      <vt:lpstr>Result</vt:lpstr>
      <vt:lpstr>Dataset</vt:lpstr>
      <vt:lpstr>Dataset</vt:lpstr>
      <vt:lpstr>Sample Image of Color, Greyscale, Segment Version of leaf image Dataset.</vt:lpstr>
      <vt:lpstr>Modules Description </vt:lpstr>
      <vt:lpstr>Testing module</vt:lpstr>
      <vt:lpstr>Sample of a leaf</vt:lpstr>
      <vt:lpstr>Hardware Requirements</vt:lpstr>
      <vt:lpstr>Software Requirements </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tejeshbabu49@gmail.com</dc:creator>
  <cp:lastModifiedBy>Tatapudi Tejesh</cp:lastModifiedBy>
  <cp:revision>157</cp:revision>
  <dcterms:modified xsi:type="dcterms:W3CDTF">2023-04-25T18:41:21Z</dcterms:modified>
</cp:coreProperties>
</file>